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342" r:id="rId2"/>
    <p:sldId id="350" r:id="rId3"/>
    <p:sldId id="352" r:id="rId4"/>
    <p:sldId id="351" r:id="rId5"/>
    <p:sldId id="353" r:id="rId6"/>
    <p:sldId id="343" r:id="rId7"/>
    <p:sldId id="345" r:id="rId8"/>
    <p:sldId id="346" r:id="rId9"/>
    <p:sldId id="277" r:id="rId10"/>
    <p:sldId id="348" r:id="rId11"/>
    <p:sldId id="347" r:id="rId12"/>
    <p:sldId id="369" r:id="rId13"/>
    <p:sldId id="354" r:id="rId14"/>
    <p:sldId id="370" r:id="rId15"/>
    <p:sldId id="371" r:id="rId16"/>
    <p:sldId id="355" r:id="rId17"/>
    <p:sldId id="344" r:id="rId18"/>
    <p:sldId id="356" r:id="rId19"/>
    <p:sldId id="357" r:id="rId20"/>
    <p:sldId id="358" r:id="rId21"/>
    <p:sldId id="383" r:id="rId22"/>
    <p:sldId id="372" r:id="rId23"/>
    <p:sldId id="389" r:id="rId24"/>
    <p:sldId id="373" r:id="rId25"/>
    <p:sldId id="382" r:id="rId26"/>
    <p:sldId id="374" r:id="rId27"/>
    <p:sldId id="376" r:id="rId28"/>
    <p:sldId id="375" r:id="rId29"/>
    <p:sldId id="377" r:id="rId30"/>
    <p:sldId id="359" r:id="rId31"/>
    <p:sldId id="384" r:id="rId32"/>
    <p:sldId id="366" r:id="rId33"/>
    <p:sldId id="361" r:id="rId34"/>
    <p:sldId id="363" r:id="rId35"/>
    <p:sldId id="387" r:id="rId36"/>
    <p:sldId id="385" r:id="rId37"/>
    <p:sldId id="386" r:id="rId38"/>
    <p:sldId id="368" r:id="rId39"/>
    <p:sldId id="388" r:id="rId40"/>
    <p:sldId id="26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12" autoAdjust="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2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https://www.sostav.ru/publication/iz-za-koronavirusa-6-rossiyan-poteryali-rabotu-42846.html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0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7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383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259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28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112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29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7008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499919" y="888045"/>
            <a:ext cx="1008005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6000" dirty="0" err="1" smtClean="0"/>
              <a:t>Фарма</a:t>
            </a:r>
            <a:r>
              <a:rPr lang="ru-RU" sz="6000" dirty="0" smtClean="0"/>
              <a:t> 2020:                 ¼ пути</a:t>
            </a:r>
            <a:endParaRPr lang="ru-RU" sz="6000" dirty="0">
              <a:solidFill>
                <a:srgbClr val="0A8C4E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499919" y="6036528"/>
            <a:ext cx="439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12088" y="6036528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24 Апреля 2020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2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9" y="3704989"/>
            <a:ext cx="6987761" cy="2911568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59999" y="360000"/>
            <a:ext cx="83023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Из-за </a:t>
            </a:r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коронавируса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6% россиян потеряли работу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19" y="760110"/>
            <a:ext cx="7841201" cy="24643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1359" y="3335657"/>
            <a:ext cx="570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должен делать работодатель, если кризис затянется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dirty="0"/>
              <a:t>Апрель 2020, </a:t>
            </a:r>
            <a:r>
              <a:rPr lang="en-US" sz="800" dirty="0"/>
              <a:t>Kelly Services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66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dirty="0"/>
              <a:t>По данным поиска Яндекса, 20 апреля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761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Сильно выросло число запросов про пособие по безработице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1" y="1767841"/>
            <a:ext cx="10699458" cy="39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СМИ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Безработица в стране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4216" y="1213094"/>
            <a:ext cx="522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Число </a:t>
            </a:r>
            <a:r>
              <a:rPr lang="ru-RU" dirty="0"/>
              <a:t>безработных увеличится с </a:t>
            </a:r>
            <a:r>
              <a:rPr lang="ru-RU" b="1" dirty="0">
                <a:solidFill>
                  <a:srgbClr val="C00000"/>
                </a:solidFill>
              </a:rPr>
              <a:t>2,5 млн до 8 </a:t>
            </a:r>
            <a:r>
              <a:rPr lang="ru-RU" b="1" dirty="0" smtClean="0">
                <a:solidFill>
                  <a:srgbClr val="C00000"/>
                </a:solidFill>
              </a:rPr>
              <a:t>млн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1904" y="17134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Только </a:t>
            </a:r>
            <a:r>
              <a:rPr lang="ru-RU" dirty="0"/>
              <a:t>в Москве в наиболее пострадавших сферах — услуг, общепита и туризма — работу могут потерять от </a:t>
            </a:r>
            <a:r>
              <a:rPr lang="ru-RU" b="1" dirty="0">
                <a:solidFill>
                  <a:srgbClr val="C00000"/>
                </a:solidFill>
              </a:rPr>
              <a:t>400 тысяч до 1 млн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451" y="1964709"/>
            <a:ext cx="4116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итогу 2020 года уровень безработицы может увеличиться до </a:t>
            </a:r>
            <a:r>
              <a:rPr lang="ru-RU" b="1" dirty="0">
                <a:solidFill>
                  <a:srgbClr val="C00000"/>
                </a:solidFill>
              </a:rPr>
              <a:t>7-8%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3685" y="3379665"/>
            <a:ext cx="4283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малом и среднем бизнесе сейчас </a:t>
            </a:r>
            <a:r>
              <a:rPr lang="ru-RU" dirty="0"/>
              <a:t>занято около 20 млн человек, </a:t>
            </a:r>
            <a:r>
              <a:rPr lang="ru-RU" dirty="0" smtClean="0"/>
              <a:t>потерять </a:t>
            </a:r>
            <a:r>
              <a:rPr lang="ru-RU" dirty="0"/>
              <a:t>работу могут порядка </a:t>
            </a:r>
            <a:r>
              <a:rPr lang="ru-RU" b="1" dirty="0">
                <a:solidFill>
                  <a:srgbClr val="C00000"/>
                </a:solidFill>
              </a:rPr>
              <a:t>30% </a:t>
            </a:r>
            <a:r>
              <a:rPr lang="ru-RU" dirty="0"/>
              <a:t>из </a:t>
            </a:r>
            <a:r>
              <a:rPr lang="ru-RU" dirty="0" smtClean="0"/>
              <a:t>них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6864" y="3273178"/>
            <a:ext cx="4358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 </a:t>
            </a:r>
            <a:r>
              <a:rPr lang="ru-RU" dirty="0"/>
              <a:t>зарегистрировано 735 тысяч безработных. С начала 2020 года прирост составил 44 тысячи. В ближайшее время на учет в центры занятости встанут еще </a:t>
            </a:r>
            <a:r>
              <a:rPr lang="ru-RU" b="1" dirty="0">
                <a:solidFill>
                  <a:srgbClr val="C00000"/>
                </a:solidFill>
              </a:rPr>
              <a:t>180 тысяч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59680" y="5176469"/>
            <a:ext cx="6308224" cy="949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Уро­вень </a:t>
            </a:r>
            <a:r>
              <a:rPr lang="ru-RU" dirty="0"/>
              <a:t>без­ра­бо­ти­цы под­ско­чит </a:t>
            </a:r>
            <a:r>
              <a:rPr lang="ru-RU" b="1" dirty="0">
                <a:solidFill>
                  <a:srgbClr val="C00000"/>
                </a:solidFill>
              </a:rPr>
              <a:t>до </a:t>
            </a:r>
            <a:r>
              <a:rPr lang="ru-RU" b="1" dirty="0" smtClean="0">
                <a:solidFill>
                  <a:srgbClr val="C00000"/>
                </a:solidFill>
              </a:rPr>
              <a:t>7% </a:t>
            </a:r>
            <a:r>
              <a:rPr lang="ru-RU" dirty="0"/>
              <a:t>с пи­ком во вто­ром квар­та­ле, ко­гда чис­ло по­те­ряв­ших ра­бо­ту рос­си­ян до­стиг­нет </a:t>
            </a:r>
            <a:r>
              <a:rPr lang="ru-RU" b="1" dirty="0" smtClean="0">
                <a:solidFill>
                  <a:srgbClr val="C00000"/>
                </a:solidFill>
              </a:rPr>
              <a:t>10%</a:t>
            </a:r>
            <a:r>
              <a:rPr lang="ru-RU" dirty="0" smtClean="0"/>
              <a:t> </a:t>
            </a:r>
            <a:r>
              <a:rPr lang="ru-RU" dirty="0"/>
              <a:t>эко­но­ми­че­ски ак­тив­но­го </a:t>
            </a:r>
            <a:r>
              <a:rPr lang="ru-RU" dirty="0" smtClean="0"/>
              <a:t>на­се­ле­ния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5450" y="4801219"/>
            <a:ext cx="4116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Уровень безработицы в России в 2020 году может подскочить до </a:t>
            </a:r>
            <a:r>
              <a:rPr lang="ru-RU" b="1" dirty="0">
                <a:solidFill>
                  <a:srgbClr val="C00000"/>
                </a:solidFill>
              </a:rPr>
              <a:t>12,1%</a:t>
            </a:r>
            <a:r>
              <a:rPr lang="ru-RU" dirty="0"/>
              <a:t>, а количество безработных вырасти до </a:t>
            </a:r>
            <a:r>
              <a:rPr lang="ru-RU" b="1" dirty="0">
                <a:solidFill>
                  <a:srgbClr val="C00000"/>
                </a:solidFill>
              </a:rPr>
              <a:t>9,1</a:t>
            </a:r>
            <a:r>
              <a:rPr lang="ru-RU" dirty="0"/>
              <a:t> миллиона </a:t>
            </a:r>
            <a:r>
              <a:rPr lang="ru-RU" dirty="0" smtClean="0"/>
              <a:t>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4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ГКС 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Уровень безработицы вернется на уровень кризиса 2008-2009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29" y="1083264"/>
            <a:ext cx="9332037" cy="53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СМИ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Сокращение заработанных плат и доходов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125" y="2364266"/>
            <a:ext cx="460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Темп </a:t>
            </a:r>
            <a:r>
              <a:rPr lang="ru-RU" b="1" dirty="0">
                <a:solidFill>
                  <a:srgbClr val="C00000"/>
                </a:solidFill>
              </a:rPr>
              <a:t>роста заработных плат </a:t>
            </a:r>
            <a:r>
              <a:rPr lang="ru-RU" dirty="0"/>
              <a:t>в 2020 году может стать </a:t>
            </a:r>
            <a:r>
              <a:rPr lang="ru-RU" b="1" dirty="0" smtClean="0">
                <a:solidFill>
                  <a:srgbClr val="C00000"/>
                </a:solidFill>
              </a:rPr>
              <a:t>отрицательным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/>
              <a:t>прогнозируется </a:t>
            </a:r>
            <a:r>
              <a:rPr lang="ru-RU" dirty="0"/>
              <a:t>в </a:t>
            </a:r>
            <a:r>
              <a:rPr lang="ru-RU" b="1" dirty="0" smtClean="0">
                <a:solidFill>
                  <a:srgbClr val="C00000"/>
                </a:solidFill>
              </a:rPr>
              <a:t>минус </a:t>
            </a:r>
            <a:r>
              <a:rPr lang="ru-RU" b="1" dirty="0">
                <a:solidFill>
                  <a:srgbClr val="C00000"/>
                </a:solidFill>
              </a:rPr>
              <a:t>12%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3104" y="4152874"/>
            <a:ext cx="512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Среднемесячная </a:t>
            </a:r>
            <a:r>
              <a:rPr lang="ru-RU" dirty="0"/>
              <a:t>заработная плата может </a:t>
            </a:r>
            <a:r>
              <a:rPr lang="ru-RU" b="1" dirty="0">
                <a:solidFill>
                  <a:srgbClr val="C00000"/>
                </a:solidFill>
              </a:rPr>
              <a:t>снизиться на 4 тысячи </a:t>
            </a:r>
            <a:r>
              <a:rPr lang="ru-RU" b="1" dirty="0" smtClean="0">
                <a:solidFill>
                  <a:srgbClr val="C00000"/>
                </a:solidFill>
              </a:rPr>
              <a:t>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4160" y="1275867"/>
            <a:ext cx="4282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Фиксирует </a:t>
            </a:r>
            <a:r>
              <a:rPr lang="ru-RU" b="1" dirty="0">
                <a:solidFill>
                  <a:srgbClr val="C00000"/>
                </a:solidFill>
              </a:rPr>
              <a:t>рост числа компаний</a:t>
            </a:r>
            <a:r>
              <a:rPr lang="ru-RU" dirty="0"/>
              <a:t>, переводящих сотрудников на дистанционную работу </a:t>
            </a:r>
            <a:r>
              <a:rPr lang="ru-RU" b="1" dirty="0">
                <a:solidFill>
                  <a:srgbClr val="C00000"/>
                </a:solidFill>
              </a:rPr>
              <a:t>с сокращением заработной платы</a:t>
            </a:r>
            <a:r>
              <a:rPr lang="ru-RU" dirty="0"/>
              <a:t> — за неделю их доля выросла до 38% с 26%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091" y="48039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14% </a:t>
            </a:r>
            <a:r>
              <a:rPr lang="ru-RU" dirty="0" smtClean="0"/>
              <a:t>населения уже фиксируют </a:t>
            </a:r>
            <a:r>
              <a:rPr lang="ru-RU" b="1" dirty="0" smtClean="0">
                <a:solidFill>
                  <a:srgbClr val="C00000"/>
                </a:solidFill>
              </a:rPr>
              <a:t>снижение доходов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55032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Реальные </a:t>
            </a:r>
            <a:r>
              <a:rPr lang="ru-RU" b="1" dirty="0">
                <a:solidFill>
                  <a:srgbClr val="C00000"/>
                </a:solidFill>
              </a:rPr>
              <a:t>располагаемые доходы</a:t>
            </a:r>
            <a:r>
              <a:rPr lang="ru-RU" dirty="0"/>
              <a:t> россиян могут </a:t>
            </a:r>
            <a:r>
              <a:rPr lang="ru-RU" b="1" dirty="0">
                <a:solidFill>
                  <a:srgbClr val="C00000"/>
                </a:solidFill>
              </a:rPr>
              <a:t>сократиться</a:t>
            </a:r>
            <a:r>
              <a:rPr lang="ru-RU" dirty="0"/>
              <a:t> по итогам года </a:t>
            </a:r>
            <a:r>
              <a:rPr lang="ru-RU" b="1" dirty="0">
                <a:solidFill>
                  <a:srgbClr val="C00000"/>
                </a:solidFill>
              </a:rPr>
              <a:t>на 6,5%, </a:t>
            </a:r>
            <a:r>
              <a:rPr lang="ru-RU" dirty="0"/>
              <a:t>что станет рекордным снижением с 2014 года</a:t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211" y="1275867"/>
            <a:ext cx="5060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60,6%</a:t>
            </a:r>
            <a:r>
              <a:rPr lang="ru-RU" dirty="0" smtClean="0"/>
              <a:t> населения опасается </a:t>
            </a:r>
            <a:r>
              <a:rPr lang="ru-RU" b="1" dirty="0" smtClean="0">
                <a:solidFill>
                  <a:srgbClr val="C00000"/>
                </a:solidFill>
              </a:rPr>
              <a:t>сокращения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зарплат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60091" y="3392414"/>
            <a:ext cx="54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Реальные доходы россиян в апреле—июне могут </a:t>
            </a:r>
            <a:r>
              <a:rPr lang="ru-RU" b="1" dirty="0">
                <a:solidFill>
                  <a:srgbClr val="C00000"/>
                </a:solidFill>
              </a:rPr>
              <a:t>упасть на 17,5</a:t>
            </a:r>
            <a:r>
              <a:rPr lang="ru-RU" b="1" dirty="0" smtClean="0">
                <a:solidFill>
                  <a:srgbClr val="C00000"/>
                </a:solidFill>
              </a:rPr>
              <a:t>%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5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ГКС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Рекордное падание доходов населения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04" y="944148"/>
            <a:ext cx="9256293" cy="54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ГКС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1"/>
            <a:ext cx="8005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Розничная торговля входит в список отраслей, которые пострадают по итогам года сильнее всего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3" y="1333834"/>
            <a:ext cx="4224894" cy="5267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08" y="1333834"/>
            <a:ext cx="6226774" cy="51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en-US" sz="800" dirty="0" err="1"/>
              <a:t>Yandex</a:t>
            </a:r>
            <a:r>
              <a:rPr lang="en-US" sz="800" dirty="0"/>
              <a:t> </a:t>
            </a:r>
            <a:r>
              <a:rPr lang="en-US" sz="800" dirty="0" err="1"/>
              <a:t>WordStat</a:t>
            </a:r>
            <a:r>
              <a:rPr lang="en-US" sz="800" dirty="0"/>
              <a:t> </a:t>
            </a:r>
            <a:r>
              <a:rPr lang="ru-RU" sz="800" dirty="0"/>
              <a:t>и </a:t>
            </a:r>
            <a:r>
              <a:rPr lang="en-US" sz="800" dirty="0"/>
              <a:t>Google Trends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Жизнь онлайн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1" y="1172799"/>
            <a:ext cx="9464040" cy="53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ГКС, СМИ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М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арт не компенсирует снижение спроса, которое ожидается до конца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1" y="1334844"/>
            <a:ext cx="5695550" cy="4898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1067886"/>
            <a:ext cx="4812957" cy="4623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43637" y="5771495"/>
            <a:ext cx="513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период </a:t>
            </a:r>
            <a:r>
              <a:rPr lang="ru-RU" b="1" dirty="0"/>
              <a:t>с 9 по 22 марта более 50% покупателей делали закупки впрок на ограниченный </a:t>
            </a:r>
            <a:r>
              <a:rPr lang="ru-RU" b="1" dirty="0" smtClean="0"/>
              <a:t>ассортимент </a:t>
            </a:r>
            <a:r>
              <a:rPr lang="ru-RU" b="1" dirty="0"/>
              <a:t>товаров длительного хранения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9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Итоги 1 квартала: аптечный рынок тоже пока растет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8" y="1661159"/>
            <a:ext cx="5730553" cy="4330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31" y="1656197"/>
            <a:ext cx="5740137" cy="43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Кризиса ждали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5050" y="1133386"/>
            <a:ext cx="9709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МВФ, октябрь 2019 года</a:t>
            </a:r>
            <a:r>
              <a:rPr lang="ru-RU" dirty="0" smtClean="0"/>
              <a:t>: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Мировой экономический кризис грянет в 2020 году и накроет </a:t>
            </a:r>
            <a:r>
              <a:rPr lang="ru-RU" b="1" dirty="0" smtClean="0"/>
              <a:t>Россию.</a:t>
            </a:r>
            <a:endParaRPr lang="ru-RU" b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Кризис назрел еще и в силу циклического развития рыночной экономики: именно двенадцать лет считаются тем классическим средним сроком, что отделяет одну рецессию от другой.</a:t>
            </a:r>
          </a:p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809750" y="4152900"/>
            <a:ext cx="1257300" cy="1200150"/>
          </a:xfrm>
          <a:prstGeom prst="flowChartConnector">
            <a:avLst/>
          </a:prstGeom>
          <a:ln w="444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1998 год</a:t>
            </a:r>
            <a:endParaRPr lang="ru-RU" sz="2400" b="1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886700" y="4152900"/>
            <a:ext cx="1257300" cy="1200150"/>
          </a:xfrm>
          <a:prstGeom prst="flowChartConnector">
            <a:avLst/>
          </a:prstGeom>
          <a:ln w="444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2020год</a:t>
            </a:r>
            <a:endParaRPr lang="ru-RU" sz="2400" b="1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4848225" y="4176918"/>
            <a:ext cx="1257300" cy="1200150"/>
          </a:xfrm>
          <a:prstGeom prst="flowChartConnector">
            <a:avLst/>
          </a:prstGeom>
          <a:ln w="444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2009год</a:t>
            </a:r>
            <a:endParaRPr lang="ru-RU" sz="2400" b="1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879725" y="3441710"/>
            <a:ext cx="2597150" cy="57784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6022975" y="3441710"/>
            <a:ext cx="2597150" cy="577840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Основной рост пришелся на март 2020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2" y="1066598"/>
            <a:ext cx="10522207" cy="51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Что еще росло в марте?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438101"/>
            <a:ext cx="11904682" cy="4728983"/>
            <a:chOff x="134918" y="1316181"/>
            <a:chExt cx="11904682" cy="472898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18" y="1316181"/>
              <a:ext cx="9172210" cy="4728983"/>
            </a:xfrm>
            <a:prstGeom prst="rect">
              <a:avLst/>
            </a:prstGeom>
          </p:spPr>
        </p:pic>
        <p:sp>
          <p:nvSpPr>
            <p:cNvPr id="7" name="Скругленная прямоугольная выноска 6"/>
            <p:cNvSpPr/>
            <p:nvPr/>
          </p:nvSpPr>
          <p:spPr>
            <a:xfrm>
              <a:off x="9067800" y="1889760"/>
              <a:ext cx="1859280" cy="670560"/>
            </a:xfrm>
            <a:prstGeom prst="wedgeRoundRectCallout">
              <a:avLst>
                <a:gd name="adj1" fmla="val -119227"/>
                <a:gd name="adj2" fmla="val -3228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Ранняя весна</a:t>
              </a:r>
              <a:endParaRPr lang="ru-RU" b="1" dirty="0"/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8636568" y="2798619"/>
              <a:ext cx="1859280" cy="670560"/>
            </a:xfrm>
            <a:prstGeom prst="wedgeRoundRectCallout">
              <a:avLst>
                <a:gd name="adj1" fmla="val -119227"/>
                <a:gd name="adj2" fmla="val -3228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Маски</a:t>
              </a:r>
              <a:endParaRPr lang="ru-RU" b="1" dirty="0"/>
            </a:p>
          </p:txBody>
        </p:sp>
        <p:sp>
          <p:nvSpPr>
            <p:cNvPr id="9" name="Скругленная прямоугольная выноска 8"/>
            <p:cNvSpPr/>
            <p:nvPr/>
          </p:nvSpPr>
          <p:spPr>
            <a:xfrm>
              <a:off x="8042208" y="3707478"/>
              <a:ext cx="1859280" cy="670560"/>
            </a:xfrm>
            <a:prstGeom prst="wedgeRoundRectCallout">
              <a:avLst>
                <a:gd name="adj1" fmla="val -142998"/>
                <a:gd name="adj2" fmla="val -116377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Ингаляторы</a:t>
              </a:r>
              <a:endParaRPr lang="ru-RU" b="1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955" y="2717704"/>
              <a:ext cx="1241909" cy="9117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440" y="3867710"/>
              <a:ext cx="1177992" cy="88349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5432" y="1696152"/>
              <a:ext cx="864168" cy="86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Инфляция на ЛП за последние 4 недели составила 2,6%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2" y="957783"/>
            <a:ext cx="5573859" cy="5382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62" y="957783"/>
            <a:ext cx="4744578" cy="53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Препараты, которые подорожали сильнее всего за последние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4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недели (с 16 марта)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5" y="1434112"/>
            <a:ext cx="6351392" cy="4649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24" y="1434113"/>
            <a:ext cx="4143034" cy="46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279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Основной вклад в рост рынка у препаратов пищеварительного тракта и сердечно-сосудистых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3" y="1007635"/>
            <a:ext cx="10150720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33280" y="297583"/>
            <a:ext cx="9148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счет марта сильнее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всего выросли продажи АТС групп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J, L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,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D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27478" y="1327593"/>
            <a:ext cx="9994801" cy="5265176"/>
            <a:chOff x="627478" y="1327593"/>
            <a:chExt cx="9994801" cy="52651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478" y="1327593"/>
              <a:ext cx="9994801" cy="526517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054" y="4201226"/>
              <a:ext cx="404110" cy="555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Тенденции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2020: 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Потребитель больше покупал безрецептурных препаратов, особенно в марте (ОТС +51%,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RX +42%)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6" y="1688042"/>
            <a:ext cx="4773344" cy="4880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18" y="1813602"/>
            <a:ext cx="4541914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отечественных препаратов продолжает расти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прирост больше у импортных препаратов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5" y="1239810"/>
            <a:ext cx="4913173" cy="5023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243" y="1271285"/>
            <a:ext cx="5166558" cy="54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4"/>
            <a:ext cx="82101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Рынок в деньгах растет за счёт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не-ЖНВЛП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том числе из-за опасений потребителя высокого роста цен (инфляция за 1 квартал – 5%)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6" y="1258103"/>
            <a:ext cx="5122012" cy="5237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69" y="1255227"/>
            <a:ext cx="5151317" cy="53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7"/>
            <a:ext cx="6480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Не выросли только дешевые препараты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" y="1085578"/>
            <a:ext cx="4480561" cy="55071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73" y="1053380"/>
            <a:ext cx="4864580" cy="58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en-US" sz="800" b="1" dirty="0">
                <a:latin typeface="Verdana" pitchFamily="34" charset="0"/>
              </a:rPr>
              <a:t>knoema.ru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Предпосылки кризиса: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Замедление роста мирового ВВП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97" y="1027782"/>
            <a:ext cx="7991353" cy="56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Мирамистин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вышел в лидеры аптечных продаж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3" y="1280160"/>
            <a:ext cx="5459678" cy="4099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103" y="1280160"/>
            <a:ext cx="5459679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Бактерицидный пластырь теряет популярность на фоне новостей о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коронавирусе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280160"/>
            <a:ext cx="5459678" cy="4099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1" y="1280160"/>
            <a:ext cx="545968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Безрецептурные препараты реализуются в основном в среднем ценовом сегменте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2473" y="1390474"/>
            <a:ext cx="10513955" cy="4799281"/>
            <a:chOff x="502473" y="1390474"/>
            <a:chExt cx="10513955" cy="479928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73" y="1390474"/>
              <a:ext cx="10513955" cy="479928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02473" y="2011444"/>
              <a:ext cx="9620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Средняя цена 	ОТС-препарата 148 рублей,</a:t>
              </a:r>
              <a:r>
                <a:rPr lang="en-US" b="1" dirty="0" smtClean="0"/>
                <a:t> </a:t>
              </a:r>
              <a:r>
                <a:rPr lang="ru-RU" b="1" dirty="0" smtClean="0"/>
                <a:t>				</a:t>
              </a:r>
              <a:r>
                <a:rPr lang="en-US" b="1" dirty="0" smtClean="0"/>
                <a:t>RX-</a:t>
              </a:r>
              <a:r>
                <a:rPr lang="ru-RU" b="1" dirty="0" smtClean="0"/>
                <a:t>препарата 292 рубля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7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Основной рост аптечных продаж ЛП пришелся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предкарантинные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недели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22" y="1116400"/>
            <a:ext cx="8923418" cy="55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Как информация о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коронавирусе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влияет на аптечные продажи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" y="1292344"/>
            <a:ext cx="5547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«Ношение </a:t>
            </a:r>
            <a:r>
              <a:rPr lang="ru-RU" dirty="0"/>
              <a:t>медицинской маски является одной из профилактических мер по ограничению распространения </a:t>
            </a:r>
            <a:r>
              <a:rPr lang="ru-RU" dirty="0" smtClean="0"/>
              <a:t>2019-nCoV»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15674"/>
            <a:ext cx="5059680" cy="4317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82640" y="1225111"/>
            <a:ext cx="5408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«19</a:t>
            </a:r>
            <a:r>
              <a:rPr lang="ru-RU" dirty="0"/>
              <a:t> марта президент США Дональд Трамп назвал многообещающим в борьбе с </a:t>
            </a:r>
            <a:r>
              <a:rPr lang="ru-RU" dirty="0" err="1"/>
              <a:t>коронавирусом</a:t>
            </a:r>
            <a:r>
              <a:rPr lang="ru-RU" dirty="0"/>
              <a:t> </a:t>
            </a:r>
            <a:r>
              <a:rPr lang="ru-RU" dirty="0" smtClean="0"/>
              <a:t>противомалярийный </a:t>
            </a:r>
            <a:r>
              <a:rPr lang="ru-RU" dirty="0"/>
              <a:t>препарат </a:t>
            </a:r>
            <a:r>
              <a:rPr lang="ru-RU" dirty="0" smtClean="0"/>
              <a:t>- </a:t>
            </a:r>
            <a:r>
              <a:rPr lang="ru-RU" dirty="0" err="1" smtClean="0"/>
              <a:t>гидроксихлорохин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40" y="2215674"/>
            <a:ext cx="5074920" cy="43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Любые средства гигиены востребованы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3811" y="1192179"/>
            <a:ext cx="405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«Еще чаще мойте руки»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7" y="2012480"/>
            <a:ext cx="5059680" cy="43178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1" y="1977322"/>
            <a:ext cx="5494715" cy="46239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79888" y="993079"/>
            <a:ext cx="4053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Антисептики 				+ 66%</a:t>
            </a:r>
          </a:p>
          <a:p>
            <a:r>
              <a:rPr lang="ru-RU" dirty="0" smtClean="0"/>
              <a:t>Спиртовые растворы		+110%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8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Как информация о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коронавирусе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влияет на аптечные продажи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2528" y="1372690"/>
            <a:ext cx="554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«При </a:t>
            </a:r>
            <a:r>
              <a:rPr lang="ru-RU" dirty="0" err="1" smtClean="0"/>
              <a:t>коронавирусе</a:t>
            </a:r>
            <a:r>
              <a:rPr lang="ru-RU" dirty="0"/>
              <a:t> </a:t>
            </a:r>
            <a:r>
              <a:rPr lang="ru-RU" dirty="0" smtClean="0"/>
              <a:t>сбивать </a:t>
            </a:r>
            <a:r>
              <a:rPr lang="ru-RU" dirty="0"/>
              <a:t>температуру парацетамолом»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04" y="2250993"/>
            <a:ext cx="5131581" cy="43183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1190" y="1372690"/>
            <a:ext cx="4670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«Основным признаком </a:t>
            </a:r>
            <a:r>
              <a:rPr lang="ru-RU" dirty="0"/>
              <a:t>наличия </a:t>
            </a:r>
            <a:r>
              <a:rPr lang="ru-RU" dirty="0" err="1"/>
              <a:t>коронавируса</a:t>
            </a:r>
            <a:r>
              <a:rPr lang="ru-RU" dirty="0"/>
              <a:t> у человека </a:t>
            </a:r>
            <a:r>
              <a:rPr lang="ru-RU" dirty="0" smtClean="0"/>
              <a:t>является высокая температура»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09" y="2250993"/>
            <a:ext cx="5207432" cy="43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 что увеличился спрос в карантин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2" y="1363204"/>
            <a:ext cx="5431246" cy="4634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105" y="1363205"/>
            <a:ext cx="5507814" cy="4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686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Что перестали покупать в аптеках на карантине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0" y="1524000"/>
            <a:ext cx="5524087" cy="4644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3750" y="1154668"/>
            <a:ext cx="2617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«Не за чем худеть»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58790" y="1154668"/>
            <a:ext cx="202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«Некуда ходить»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37" y="1524000"/>
            <a:ext cx="5518972" cy="46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686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Коронавирус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вернется осенью, а рынок вернется к двузначному росту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42" y="1331074"/>
            <a:ext cx="8999596" cy="51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Предпосылки кризиса: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резкое падение спроса и цен на углеводороды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0" y="1258418"/>
            <a:ext cx="464531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ru-RU" dirty="0"/>
              <a:t>Цены на нефть </a:t>
            </a:r>
            <a:r>
              <a:rPr lang="ru-RU" dirty="0" smtClean="0"/>
              <a:t>уже были отрицательными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30" y="1818282"/>
            <a:ext cx="9449221" cy="4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39308" y="4598953"/>
            <a:ext cx="2113384" cy="472216"/>
            <a:chOff x="3419872" y="4598953"/>
            <a:chExt cx="2113384" cy="4722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9895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12" y="460603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6139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Ослабление рубля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7300" y="1088913"/>
            <a:ext cx="79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Прогноз АКРА: Среднегодовой </a:t>
            </a:r>
            <a:r>
              <a:rPr lang="ru-RU" b="1" dirty="0"/>
              <a:t>курс доллара для 2020 года </a:t>
            </a:r>
            <a:r>
              <a:rPr lang="ru-RU" b="1" dirty="0" smtClean="0"/>
              <a:t>-73,8 </a:t>
            </a:r>
            <a:r>
              <a:rPr lang="ru-RU" b="1" dirty="0"/>
              <a:t>рубля.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1" y="1634648"/>
            <a:ext cx="8865628" cy="4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5010" y="170130"/>
            <a:ext cx="74062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Новая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реальность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 smtClean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Цена стоимости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коронавируса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для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Китая -6,8% ВВП в 1 квартале 2020 года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28087" y="1708878"/>
            <a:ext cx="8962777" cy="5014209"/>
            <a:chOff x="633412" y="1067886"/>
            <a:chExt cx="9615488" cy="542508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33412" y="1067886"/>
              <a:ext cx="9615488" cy="5425081"/>
              <a:chOff x="633412" y="1067886"/>
              <a:chExt cx="9615488" cy="5425081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3412" y="1067886"/>
                <a:ext cx="9615488" cy="5425081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6117828" y="1067886"/>
                <a:ext cx="34483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</a:rPr>
                  <a:t>Доклад от 14 апреля 2020 года</a:t>
                </a: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800100" y="3048000"/>
              <a:ext cx="90868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22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2020: все будет хуже, чем даже в пессимистическом сценарии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972110" y="1248794"/>
            <a:ext cx="7718918" cy="5515277"/>
            <a:chOff x="-819710" y="1258621"/>
            <a:chExt cx="7718918" cy="551527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9710" y="1258621"/>
              <a:ext cx="7718918" cy="51459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18339" y="6404566"/>
              <a:ext cx="1521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</a:rPr>
                <a:t>Осень, 2019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52274" y="1274621"/>
            <a:ext cx="3821124" cy="5489450"/>
            <a:chOff x="6552274" y="1274621"/>
            <a:chExt cx="3821124" cy="54894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52274" y="1274621"/>
              <a:ext cx="3821124" cy="6270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НОВЫЕ ЭКОНОМИЧЕСКИЕ СЦЕНАРИИ НА 2020 ГОД</a:t>
              </a:r>
              <a:endParaRPr lang="ru-RU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51477" y="6394739"/>
              <a:ext cx="1521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</a:rPr>
                <a:t>Апрель, 2020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569" y="6079350"/>
              <a:ext cx="1864829" cy="34399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2274" y="1927542"/>
              <a:ext cx="3773751" cy="4145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9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721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Интересы россиян в интернете смещаются от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анализа происходящего к планированию жизни после </a:t>
            </a:r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коронавируса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60" y="1375663"/>
            <a:ext cx="9322700" cy="5210354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: </a:t>
            </a:r>
            <a:r>
              <a:rPr lang="ru-RU" sz="800" b="1" dirty="0" err="1"/>
              <a:t>Publicis</a:t>
            </a:r>
            <a:r>
              <a:rPr lang="ru-RU" sz="800" b="1" dirty="0"/>
              <a:t> </a:t>
            </a:r>
            <a:r>
              <a:rPr lang="ru-RU" sz="800" b="1" dirty="0" err="1"/>
              <a:t>Groupe</a:t>
            </a:r>
            <a:r>
              <a:rPr lang="ru-RU" sz="800" b="1" dirty="0"/>
              <a:t> </a:t>
            </a:r>
            <a:r>
              <a:rPr lang="ru-RU" sz="800" b="1" dirty="0" err="1" smtClean="0"/>
              <a:t>Russia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err="1"/>
              <a:t>Publicis</a:t>
            </a:r>
            <a:r>
              <a:rPr lang="ru-RU" sz="800" b="1" dirty="0"/>
              <a:t> </a:t>
            </a:r>
            <a:r>
              <a:rPr lang="ru-RU" sz="800" b="1" dirty="0" err="1"/>
              <a:t>Groupe</a:t>
            </a:r>
            <a:r>
              <a:rPr lang="ru-RU" sz="800" b="1" dirty="0"/>
              <a:t> </a:t>
            </a:r>
            <a:r>
              <a:rPr lang="ru-RU" sz="800" b="1" dirty="0" err="1"/>
              <a:t>Russia</a:t>
            </a:r>
            <a:r>
              <a:rPr lang="ru-RU" sz="800" b="1" dirty="0"/>
              <a:t> на базе платформы для аналитики </a:t>
            </a:r>
            <a:r>
              <a:rPr lang="ru-RU" sz="800" b="1" dirty="0" err="1"/>
              <a:t>соцмедиа</a:t>
            </a:r>
            <a:r>
              <a:rPr lang="ru-RU" sz="800" b="1" dirty="0"/>
              <a:t> </a:t>
            </a:r>
            <a:r>
              <a:rPr lang="ru-RU" sz="800" b="1" dirty="0" err="1"/>
              <a:t>YouScan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Успокоительные точно будут востребованы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0" y="1778760"/>
            <a:ext cx="8571428" cy="475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4780" y="1062335"/>
            <a:ext cx="8571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первое место выходит тема ожиданий от будущего, оценка действий властей и планирование своих дальнейших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543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17664</TotalTime>
  <Words>930</Words>
  <Application>Microsoft Office PowerPoint</Application>
  <PresentationFormat>Широкоэкранный</PresentationFormat>
  <Paragraphs>144</Paragraphs>
  <Slides>40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180</cp:revision>
  <dcterms:created xsi:type="dcterms:W3CDTF">2019-05-06T15:42:07Z</dcterms:created>
  <dcterms:modified xsi:type="dcterms:W3CDTF">2020-04-23T17:41:03Z</dcterms:modified>
</cp:coreProperties>
</file>