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342" r:id="rId2"/>
    <p:sldId id="390" r:id="rId3"/>
    <p:sldId id="391" r:id="rId4"/>
    <p:sldId id="351" r:id="rId5"/>
    <p:sldId id="392" r:id="rId6"/>
    <p:sldId id="393" r:id="rId7"/>
    <p:sldId id="395" r:id="rId8"/>
    <p:sldId id="371" r:id="rId9"/>
    <p:sldId id="396" r:id="rId10"/>
    <p:sldId id="394" r:id="rId11"/>
    <p:sldId id="354" r:id="rId12"/>
    <p:sldId id="397" r:id="rId13"/>
    <p:sldId id="357" r:id="rId14"/>
    <p:sldId id="358" r:id="rId15"/>
    <p:sldId id="398" r:id="rId16"/>
    <p:sldId id="399" r:id="rId17"/>
    <p:sldId id="410" r:id="rId18"/>
    <p:sldId id="383" r:id="rId19"/>
    <p:sldId id="400" r:id="rId20"/>
    <p:sldId id="401" r:id="rId21"/>
    <p:sldId id="402" r:id="rId22"/>
    <p:sldId id="372" r:id="rId23"/>
    <p:sldId id="389" r:id="rId24"/>
    <p:sldId id="405" r:id="rId25"/>
    <p:sldId id="407" r:id="rId26"/>
    <p:sldId id="406" r:id="rId27"/>
    <p:sldId id="409" r:id="rId28"/>
    <p:sldId id="373" r:id="rId29"/>
    <p:sldId id="382" r:id="rId30"/>
    <p:sldId id="374" r:id="rId31"/>
    <p:sldId id="403" r:id="rId32"/>
    <p:sldId id="375" r:id="rId33"/>
    <p:sldId id="404" r:id="rId34"/>
    <p:sldId id="376" r:id="rId35"/>
    <p:sldId id="408" r:id="rId36"/>
    <p:sldId id="359" r:id="rId37"/>
    <p:sldId id="384" r:id="rId38"/>
    <p:sldId id="361" r:id="rId39"/>
    <p:sldId id="386" r:id="rId40"/>
    <p:sldId id="411" r:id="rId41"/>
    <p:sldId id="388" r:id="rId42"/>
    <p:sldId id="26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6549" autoAdjust="0"/>
  </p:normalViewPr>
  <p:slideViewPr>
    <p:cSldViewPr snapToGrid="0">
      <p:cViewPr varScale="1">
        <p:scale>
          <a:sx n="51" d="100"/>
          <a:sy n="51" d="100"/>
        </p:scale>
        <p:origin x="103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CCE38-6518-4406-81F3-F5C20090BCA2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620CE3-1E42-4908-9669-DADE0C685068}">
      <dgm:prSet phldrT="[Текст]"/>
      <dgm:spPr/>
      <dgm:t>
        <a:bodyPr/>
        <a:lstStyle/>
        <a:p>
          <a:r>
            <a:rPr lang="ru-RU" dirty="0"/>
            <a:t>Нерабочий апрель (2/3)</a:t>
          </a:r>
        </a:p>
      </dgm:t>
    </dgm:pt>
    <dgm:pt modelId="{F5E39611-8D9E-4AB2-849A-060B338A7BD9}" type="parTrans" cxnId="{D654E1A4-19D5-4E55-AA44-3167FF8A6090}">
      <dgm:prSet/>
      <dgm:spPr/>
      <dgm:t>
        <a:bodyPr/>
        <a:lstStyle/>
        <a:p>
          <a:endParaRPr lang="ru-RU"/>
        </a:p>
      </dgm:t>
    </dgm:pt>
    <dgm:pt modelId="{865201C4-CA0A-446F-BE2B-3168083113FF}" type="sibTrans" cxnId="{D654E1A4-19D5-4E55-AA44-3167FF8A6090}">
      <dgm:prSet/>
      <dgm:spPr/>
      <dgm:t>
        <a:bodyPr/>
        <a:lstStyle/>
        <a:p>
          <a:endParaRPr lang="ru-RU"/>
        </a:p>
      </dgm:t>
    </dgm:pt>
    <dgm:pt modelId="{1329707A-E807-4678-B92C-59DED16F8E42}">
      <dgm:prSet phldrT="[Текст]"/>
      <dgm:spPr/>
      <dgm:t>
        <a:bodyPr/>
        <a:lstStyle/>
        <a:p>
          <a:r>
            <a:rPr lang="ru-RU" dirty="0"/>
            <a:t>Дешевая нефть (1/3)</a:t>
          </a:r>
        </a:p>
      </dgm:t>
    </dgm:pt>
    <dgm:pt modelId="{5C912810-11E4-4E97-8822-D4E71A0867D0}" type="parTrans" cxnId="{9B6A56E8-CC81-488F-9CCF-2B1A4ABBA3C0}">
      <dgm:prSet/>
      <dgm:spPr/>
      <dgm:t>
        <a:bodyPr/>
        <a:lstStyle/>
        <a:p>
          <a:endParaRPr lang="ru-RU"/>
        </a:p>
      </dgm:t>
    </dgm:pt>
    <dgm:pt modelId="{56B5C14A-3D90-43CC-9650-4A4A382064EF}" type="sibTrans" cxnId="{9B6A56E8-CC81-488F-9CCF-2B1A4ABBA3C0}">
      <dgm:prSet/>
      <dgm:spPr/>
      <dgm:t>
        <a:bodyPr/>
        <a:lstStyle/>
        <a:p>
          <a:endParaRPr lang="ru-RU"/>
        </a:p>
      </dgm:t>
    </dgm:pt>
    <dgm:pt modelId="{6853E32B-DC54-48D9-B0F3-20F6EB5F885A}">
      <dgm:prSet phldrT="[Текст]"/>
      <dgm:spPr/>
      <dgm:t>
        <a:bodyPr/>
        <a:lstStyle/>
        <a:p>
          <a:r>
            <a:rPr lang="ru-RU" dirty="0"/>
            <a:t>Падение ВВП</a:t>
          </a:r>
        </a:p>
      </dgm:t>
    </dgm:pt>
    <dgm:pt modelId="{99162CE0-7859-4E71-A378-B9B83C9D002E}" type="sibTrans" cxnId="{44969052-BED8-4B7A-9E81-C94182C83F37}">
      <dgm:prSet/>
      <dgm:spPr/>
      <dgm:t>
        <a:bodyPr/>
        <a:lstStyle/>
        <a:p>
          <a:endParaRPr lang="ru-RU"/>
        </a:p>
      </dgm:t>
    </dgm:pt>
    <dgm:pt modelId="{D7698AB5-92AB-4B7A-AF6C-DD19A9C6A59D}" type="parTrans" cxnId="{44969052-BED8-4B7A-9E81-C94182C83F37}">
      <dgm:prSet/>
      <dgm:spPr/>
      <dgm:t>
        <a:bodyPr/>
        <a:lstStyle/>
        <a:p>
          <a:endParaRPr lang="ru-RU"/>
        </a:p>
      </dgm:t>
    </dgm:pt>
    <dgm:pt modelId="{15D6961D-5E48-431D-91D8-F87137EF77E1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/>
            <a:t> </a:t>
          </a:r>
        </a:p>
      </dgm:t>
    </dgm:pt>
    <dgm:pt modelId="{99E1F144-3F22-4B1E-9DA3-E194F36B09AA}" type="sibTrans" cxnId="{C4C9B4DA-B624-4707-AF03-8E88D23227CD}">
      <dgm:prSet/>
      <dgm:spPr/>
      <dgm:t>
        <a:bodyPr/>
        <a:lstStyle/>
        <a:p>
          <a:endParaRPr lang="ru-RU"/>
        </a:p>
      </dgm:t>
    </dgm:pt>
    <dgm:pt modelId="{75D927AC-2C71-449D-87B0-A2623695B62C}" type="parTrans" cxnId="{C4C9B4DA-B624-4707-AF03-8E88D23227CD}">
      <dgm:prSet/>
      <dgm:spPr/>
      <dgm:t>
        <a:bodyPr/>
        <a:lstStyle/>
        <a:p>
          <a:endParaRPr lang="ru-RU"/>
        </a:p>
      </dgm:t>
    </dgm:pt>
    <dgm:pt modelId="{A5F20853-4A48-4790-82B9-8490140555F6}" type="pres">
      <dgm:prSet presAssocID="{5D1CCE38-6518-4406-81F3-F5C20090BCA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FA08C-B793-4F2E-B063-D922E8D21A23}" type="pres">
      <dgm:prSet presAssocID="{5D1CCE38-6518-4406-81F3-F5C20090BCA2}" presName="dummyMaxCanvas" presStyleCnt="0"/>
      <dgm:spPr/>
    </dgm:pt>
    <dgm:pt modelId="{F97F4E9F-E329-4A5F-9EB3-4883B40FC942}" type="pres">
      <dgm:prSet presAssocID="{5D1CCE38-6518-4406-81F3-F5C20090BCA2}" presName="parentComposite" presStyleCnt="0"/>
      <dgm:spPr/>
    </dgm:pt>
    <dgm:pt modelId="{2D1AC367-FB27-4A13-9BBD-84518E23919E}" type="pres">
      <dgm:prSet presAssocID="{5D1CCE38-6518-4406-81F3-F5C20090BCA2}" presName="parent1" presStyleLbl="alignAccFollowNode1" presStyleIdx="0" presStyleCnt="4" custLinFactNeighborX="7150" custLinFactNeighborY="31462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08F12CF0-EBF9-4F1E-BEC7-0C5DFC213FC9}" type="pres">
      <dgm:prSet presAssocID="{5D1CCE38-6518-4406-81F3-F5C20090BCA2}" presName="parent2" presStyleLbl="alignAccFollowNode1" presStyleIdx="1" presStyleCnt="4" custScaleX="193469" custScaleY="125425" custLinFactNeighborX="-46247" custLinFactNeighborY="1287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75E4AB7-1B87-484D-B256-08697E9899D8}" type="pres">
      <dgm:prSet presAssocID="{5D1CCE38-6518-4406-81F3-F5C20090BCA2}" presName="childrenComposite" presStyleCnt="0"/>
      <dgm:spPr/>
    </dgm:pt>
    <dgm:pt modelId="{F69D858A-6964-4412-8C80-5C656AC025C3}" type="pres">
      <dgm:prSet presAssocID="{5D1CCE38-6518-4406-81F3-F5C20090BCA2}" presName="dummyMaxCanvas_ChildArea" presStyleCnt="0"/>
      <dgm:spPr/>
    </dgm:pt>
    <dgm:pt modelId="{901FB9FE-0B7E-438B-ABE2-2FAAF8268E4C}" type="pres">
      <dgm:prSet presAssocID="{5D1CCE38-6518-4406-81F3-F5C20090BCA2}" presName="fulcrum" presStyleLbl="alignAccFollowNode1" presStyleIdx="2" presStyleCnt="4"/>
      <dgm:spPr/>
    </dgm:pt>
    <dgm:pt modelId="{C9585016-9E32-4A21-B2B3-76A134A093C9}" type="pres">
      <dgm:prSet presAssocID="{5D1CCE38-6518-4406-81F3-F5C20090BCA2}" presName="balance_02" presStyleLbl="alignAccFollowNode1" presStyleIdx="3" presStyleCnt="4">
        <dgm:presLayoutVars>
          <dgm:bulletEnabled val="1"/>
        </dgm:presLayoutVars>
      </dgm:prSet>
      <dgm:spPr/>
    </dgm:pt>
    <dgm:pt modelId="{C6C71FB8-0F45-44BA-96C0-AA4C95357749}" type="pres">
      <dgm:prSet presAssocID="{5D1CCE38-6518-4406-81F3-F5C20090BCA2}" presName="right_02_1" presStyleLbl="node1" presStyleIdx="0" presStyleCnt="2" custScaleX="179302" custScaleY="127675" custLinFactNeighborX="-3685" custLinFactNeighborY="-13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91CA9-A66B-430F-ACB6-EC39EFF5E5A8}" type="pres">
      <dgm:prSet presAssocID="{5D1CCE38-6518-4406-81F3-F5C20090BCA2}" presName="right_02_2" presStyleLbl="node1" presStyleIdx="1" presStyleCnt="2" custScaleX="171704" custScaleY="70660" custLinFactNeighborX="-2949" custLinFactNeighborY="-8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969052-BED8-4B7A-9E81-C94182C83F37}" srcId="{5D1CCE38-6518-4406-81F3-F5C20090BCA2}" destId="{6853E32B-DC54-48D9-B0F3-20F6EB5F885A}" srcOrd="1" destOrd="0" parTransId="{D7698AB5-92AB-4B7A-AF6C-DD19A9C6A59D}" sibTransId="{99162CE0-7859-4E71-A378-B9B83C9D002E}"/>
    <dgm:cxn modelId="{0750A333-047C-4CBB-B6D6-C76551130E48}" type="presOf" srcId="{15D6961D-5E48-431D-91D8-F87137EF77E1}" destId="{2D1AC367-FB27-4A13-9BBD-84518E23919E}" srcOrd="0" destOrd="0" presId="urn:microsoft.com/office/officeart/2005/8/layout/balance1"/>
    <dgm:cxn modelId="{4BB0C621-32B4-4405-BAA4-ADADA7B4B052}" type="presOf" srcId="{5D1CCE38-6518-4406-81F3-F5C20090BCA2}" destId="{A5F20853-4A48-4790-82B9-8490140555F6}" srcOrd="0" destOrd="0" presId="urn:microsoft.com/office/officeart/2005/8/layout/balance1"/>
    <dgm:cxn modelId="{EF06B338-99A1-4E6F-88B4-C45C69648330}" type="presOf" srcId="{1329707A-E807-4678-B92C-59DED16F8E42}" destId="{B6391CA9-A66B-430F-ACB6-EC39EFF5E5A8}" srcOrd="0" destOrd="0" presId="urn:microsoft.com/office/officeart/2005/8/layout/balance1"/>
    <dgm:cxn modelId="{0EA07AE8-202C-4BDB-BA6A-9BBE69F61774}" type="presOf" srcId="{6853E32B-DC54-48D9-B0F3-20F6EB5F885A}" destId="{08F12CF0-EBF9-4F1E-BEC7-0C5DFC213FC9}" srcOrd="0" destOrd="0" presId="urn:microsoft.com/office/officeart/2005/8/layout/balance1"/>
    <dgm:cxn modelId="{D654E1A4-19D5-4E55-AA44-3167FF8A6090}" srcId="{6853E32B-DC54-48D9-B0F3-20F6EB5F885A}" destId="{B6620CE3-1E42-4908-9669-DADE0C685068}" srcOrd="0" destOrd="0" parTransId="{F5E39611-8D9E-4AB2-849A-060B338A7BD9}" sibTransId="{865201C4-CA0A-446F-BE2B-3168083113FF}"/>
    <dgm:cxn modelId="{9B6A56E8-CC81-488F-9CCF-2B1A4ABBA3C0}" srcId="{6853E32B-DC54-48D9-B0F3-20F6EB5F885A}" destId="{1329707A-E807-4678-B92C-59DED16F8E42}" srcOrd="1" destOrd="0" parTransId="{5C912810-11E4-4E97-8822-D4E71A0867D0}" sibTransId="{56B5C14A-3D90-43CC-9650-4A4A382064EF}"/>
    <dgm:cxn modelId="{C4C9B4DA-B624-4707-AF03-8E88D23227CD}" srcId="{5D1CCE38-6518-4406-81F3-F5C20090BCA2}" destId="{15D6961D-5E48-431D-91D8-F87137EF77E1}" srcOrd="0" destOrd="0" parTransId="{75D927AC-2C71-449D-87B0-A2623695B62C}" sibTransId="{99E1F144-3F22-4B1E-9DA3-E194F36B09AA}"/>
    <dgm:cxn modelId="{478EDB24-697A-4B58-A889-E56791A0942D}" type="presOf" srcId="{B6620CE3-1E42-4908-9669-DADE0C685068}" destId="{C6C71FB8-0F45-44BA-96C0-AA4C95357749}" srcOrd="0" destOrd="0" presId="urn:microsoft.com/office/officeart/2005/8/layout/balance1"/>
    <dgm:cxn modelId="{2F33D04A-25DA-4668-BD00-B5FA7A7DA756}" type="presParOf" srcId="{A5F20853-4A48-4790-82B9-8490140555F6}" destId="{FDFFA08C-B793-4F2E-B063-D922E8D21A23}" srcOrd="0" destOrd="0" presId="urn:microsoft.com/office/officeart/2005/8/layout/balance1"/>
    <dgm:cxn modelId="{C7E585F2-87E0-4CF3-9B7C-8C520F37FDFB}" type="presParOf" srcId="{A5F20853-4A48-4790-82B9-8490140555F6}" destId="{F97F4E9F-E329-4A5F-9EB3-4883B40FC942}" srcOrd="1" destOrd="0" presId="urn:microsoft.com/office/officeart/2005/8/layout/balance1"/>
    <dgm:cxn modelId="{8622E0C4-74F8-4A45-AB3E-1315F657EB4A}" type="presParOf" srcId="{F97F4E9F-E329-4A5F-9EB3-4883B40FC942}" destId="{2D1AC367-FB27-4A13-9BBD-84518E23919E}" srcOrd="0" destOrd="0" presId="urn:microsoft.com/office/officeart/2005/8/layout/balance1"/>
    <dgm:cxn modelId="{86809038-187A-4AD1-BE9C-DFB6DD366F51}" type="presParOf" srcId="{F97F4E9F-E329-4A5F-9EB3-4883B40FC942}" destId="{08F12CF0-EBF9-4F1E-BEC7-0C5DFC213FC9}" srcOrd="1" destOrd="0" presId="urn:microsoft.com/office/officeart/2005/8/layout/balance1"/>
    <dgm:cxn modelId="{C2C9FBE3-C104-4CA4-8B42-0BF401A8A853}" type="presParOf" srcId="{A5F20853-4A48-4790-82B9-8490140555F6}" destId="{B75E4AB7-1B87-484D-B256-08697E9899D8}" srcOrd="2" destOrd="0" presId="urn:microsoft.com/office/officeart/2005/8/layout/balance1"/>
    <dgm:cxn modelId="{682D97EA-7F22-4C45-9EA2-DF8074D16ECB}" type="presParOf" srcId="{B75E4AB7-1B87-484D-B256-08697E9899D8}" destId="{F69D858A-6964-4412-8C80-5C656AC025C3}" srcOrd="0" destOrd="0" presId="urn:microsoft.com/office/officeart/2005/8/layout/balance1"/>
    <dgm:cxn modelId="{56A44B44-7502-43E7-BF51-996E392C5056}" type="presParOf" srcId="{B75E4AB7-1B87-484D-B256-08697E9899D8}" destId="{901FB9FE-0B7E-438B-ABE2-2FAAF8268E4C}" srcOrd="1" destOrd="0" presId="urn:microsoft.com/office/officeart/2005/8/layout/balance1"/>
    <dgm:cxn modelId="{082D41DA-EC9A-425D-A9FE-38FC07872990}" type="presParOf" srcId="{B75E4AB7-1B87-484D-B256-08697E9899D8}" destId="{C9585016-9E32-4A21-B2B3-76A134A093C9}" srcOrd="2" destOrd="0" presId="urn:microsoft.com/office/officeart/2005/8/layout/balance1"/>
    <dgm:cxn modelId="{F3946837-7E00-4CD9-ACC6-C91935209590}" type="presParOf" srcId="{B75E4AB7-1B87-484D-B256-08697E9899D8}" destId="{C6C71FB8-0F45-44BA-96C0-AA4C95357749}" srcOrd="3" destOrd="0" presId="urn:microsoft.com/office/officeart/2005/8/layout/balance1"/>
    <dgm:cxn modelId="{558DAF45-989A-4153-8E6F-F229869BAA67}" type="presParOf" srcId="{B75E4AB7-1B87-484D-B256-08697E9899D8}" destId="{B6391CA9-A66B-430F-ACB6-EC39EFF5E5A8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1CCE38-6518-4406-81F3-F5C20090BCA2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620CE3-1E42-4908-9669-DADE0C685068}">
      <dgm:prSet phldrT="[Текст]"/>
      <dgm:spPr/>
      <dgm:t>
        <a:bodyPr/>
        <a:lstStyle/>
        <a:p>
          <a:r>
            <a:rPr lang="ru-RU" dirty="0"/>
            <a:t>Частичные карантинные меры</a:t>
          </a:r>
        </a:p>
      </dgm:t>
    </dgm:pt>
    <dgm:pt modelId="{F5E39611-8D9E-4AB2-849A-060B338A7BD9}" type="parTrans" cxnId="{D654E1A4-19D5-4E55-AA44-3167FF8A6090}">
      <dgm:prSet/>
      <dgm:spPr/>
      <dgm:t>
        <a:bodyPr/>
        <a:lstStyle/>
        <a:p>
          <a:endParaRPr lang="ru-RU"/>
        </a:p>
      </dgm:t>
    </dgm:pt>
    <dgm:pt modelId="{865201C4-CA0A-446F-BE2B-3168083113FF}" type="sibTrans" cxnId="{D654E1A4-19D5-4E55-AA44-3167FF8A6090}">
      <dgm:prSet/>
      <dgm:spPr/>
      <dgm:t>
        <a:bodyPr/>
        <a:lstStyle/>
        <a:p>
          <a:endParaRPr lang="ru-RU"/>
        </a:p>
      </dgm:t>
    </dgm:pt>
    <dgm:pt modelId="{6853E32B-DC54-48D9-B0F3-20F6EB5F885A}">
      <dgm:prSet phldrT="[Текст]"/>
      <dgm:spPr/>
      <dgm:t>
        <a:bodyPr/>
        <a:lstStyle/>
        <a:p>
          <a:r>
            <a:rPr lang="ru-RU" dirty="0"/>
            <a:t>Падение ВВП</a:t>
          </a:r>
        </a:p>
      </dgm:t>
    </dgm:pt>
    <dgm:pt modelId="{99162CE0-7859-4E71-A378-B9B83C9D002E}" type="sibTrans" cxnId="{44969052-BED8-4B7A-9E81-C94182C83F37}">
      <dgm:prSet/>
      <dgm:spPr/>
      <dgm:t>
        <a:bodyPr/>
        <a:lstStyle/>
        <a:p>
          <a:endParaRPr lang="ru-RU"/>
        </a:p>
      </dgm:t>
    </dgm:pt>
    <dgm:pt modelId="{D7698AB5-92AB-4B7A-AF6C-DD19A9C6A59D}" type="parTrans" cxnId="{44969052-BED8-4B7A-9E81-C94182C83F37}">
      <dgm:prSet/>
      <dgm:spPr/>
      <dgm:t>
        <a:bodyPr/>
        <a:lstStyle/>
        <a:p>
          <a:endParaRPr lang="ru-RU"/>
        </a:p>
      </dgm:t>
    </dgm:pt>
    <dgm:pt modelId="{15D6961D-5E48-431D-91D8-F87137EF77E1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/>
            <a:t> </a:t>
          </a:r>
        </a:p>
      </dgm:t>
    </dgm:pt>
    <dgm:pt modelId="{99E1F144-3F22-4B1E-9DA3-E194F36B09AA}" type="sibTrans" cxnId="{C4C9B4DA-B624-4707-AF03-8E88D23227CD}">
      <dgm:prSet/>
      <dgm:spPr/>
      <dgm:t>
        <a:bodyPr/>
        <a:lstStyle/>
        <a:p>
          <a:endParaRPr lang="ru-RU"/>
        </a:p>
      </dgm:t>
    </dgm:pt>
    <dgm:pt modelId="{75D927AC-2C71-449D-87B0-A2623695B62C}" type="parTrans" cxnId="{C4C9B4DA-B624-4707-AF03-8E88D23227CD}">
      <dgm:prSet/>
      <dgm:spPr/>
      <dgm:t>
        <a:bodyPr/>
        <a:lstStyle/>
        <a:p>
          <a:endParaRPr lang="ru-RU"/>
        </a:p>
      </dgm:t>
    </dgm:pt>
    <dgm:pt modelId="{9BDEE7DA-47AA-469B-B135-7A2D1E93D674}">
      <dgm:prSet phldrT="[Текст]"/>
      <dgm:spPr/>
      <dgm:t>
        <a:bodyPr/>
        <a:lstStyle/>
        <a:p>
          <a:r>
            <a:rPr lang="ru-RU" dirty="0"/>
            <a:t>Дешевая нефть</a:t>
          </a:r>
        </a:p>
      </dgm:t>
    </dgm:pt>
    <dgm:pt modelId="{E10B2135-43C3-41FC-A801-954AC6F1891C}" type="parTrans" cxnId="{DE2771F5-4F9E-44F8-B83D-655D4EAD33D9}">
      <dgm:prSet/>
      <dgm:spPr/>
      <dgm:t>
        <a:bodyPr/>
        <a:lstStyle/>
        <a:p>
          <a:endParaRPr lang="ru-RU"/>
        </a:p>
      </dgm:t>
    </dgm:pt>
    <dgm:pt modelId="{DD5DA932-CE87-4F8A-825B-98B87A35E592}" type="sibTrans" cxnId="{DE2771F5-4F9E-44F8-B83D-655D4EAD33D9}">
      <dgm:prSet/>
      <dgm:spPr/>
      <dgm:t>
        <a:bodyPr/>
        <a:lstStyle/>
        <a:p>
          <a:endParaRPr lang="ru-RU"/>
        </a:p>
      </dgm:t>
    </dgm:pt>
    <dgm:pt modelId="{3E150CCE-F6BE-4E5A-B69F-FFB2D196CA5B}">
      <dgm:prSet phldrT="[Текст]"/>
      <dgm:spPr/>
      <dgm:t>
        <a:bodyPr/>
        <a:lstStyle/>
        <a:p>
          <a:r>
            <a:rPr lang="ru-RU" dirty="0"/>
            <a:t>Снижение добычи нефти</a:t>
          </a:r>
        </a:p>
      </dgm:t>
    </dgm:pt>
    <dgm:pt modelId="{24E6DD2D-BB41-415D-A472-9F9A8EB97690}" type="parTrans" cxnId="{1B4B32FE-4228-4451-98CD-FD89268EA7E7}">
      <dgm:prSet/>
      <dgm:spPr/>
      <dgm:t>
        <a:bodyPr/>
        <a:lstStyle/>
        <a:p>
          <a:endParaRPr lang="ru-RU"/>
        </a:p>
      </dgm:t>
    </dgm:pt>
    <dgm:pt modelId="{2E14A5E5-5036-42D2-AE55-47FD5928FFFC}" type="sibTrans" cxnId="{1B4B32FE-4228-4451-98CD-FD89268EA7E7}">
      <dgm:prSet/>
      <dgm:spPr/>
      <dgm:t>
        <a:bodyPr/>
        <a:lstStyle/>
        <a:p>
          <a:endParaRPr lang="ru-RU"/>
        </a:p>
      </dgm:t>
    </dgm:pt>
    <dgm:pt modelId="{A5F20853-4A48-4790-82B9-8490140555F6}" type="pres">
      <dgm:prSet presAssocID="{5D1CCE38-6518-4406-81F3-F5C20090BCA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FA08C-B793-4F2E-B063-D922E8D21A23}" type="pres">
      <dgm:prSet presAssocID="{5D1CCE38-6518-4406-81F3-F5C20090BCA2}" presName="dummyMaxCanvas" presStyleCnt="0"/>
      <dgm:spPr/>
    </dgm:pt>
    <dgm:pt modelId="{F97F4E9F-E329-4A5F-9EB3-4883B40FC942}" type="pres">
      <dgm:prSet presAssocID="{5D1CCE38-6518-4406-81F3-F5C20090BCA2}" presName="parentComposite" presStyleCnt="0"/>
      <dgm:spPr/>
    </dgm:pt>
    <dgm:pt modelId="{2D1AC367-FB27-4A13-9BBD-84518E23919E}" type="pres">
      <dgm:prSet presAssocID="{5D1CCE38-6518-4406-81F3-F5C20090BCA2}" presName="parent1" presStyleLbl="alignAccFollowNode1" presStyleIdx="0" presStyleCnt="4" custLinFactNeighborX="7150" custLinFactNeighborY="31462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08F12CF0-EBF9-4F1E-BEC7-0C5DFC213FC9}" type="pres">
      <dgm:prSet presAssocID="{5D1CCE38-6518-4406-81F3-F5C20090BCA2}" presName="parent2" presStyleLbl="alignAccFollowNode1" presStyleIdx="1" presStyleCnt="4" custScaleX="193469" custScaleY="125425" custLinFactNeighborX="-46247" custLinFactNeighborY="1287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75E4AB7-1B87-484D-B256-08697E9899D8}" type="pres">
      <dgm:prSet presAssocID="{5D1CCE38-6518-4406-81F3-F5C20090BCA2}" presName="childrenComposite" presStyleCnt="0"/>
      <dgm:spPr/>
    </dgm:pt>
    <dgm:pt modelId="{F69D858A-6964-4412-8C80-5C656AC025C3}" type="pres">
      <dgm:prSet presAssocID="{5D1CCE38-6518-4406-81F3-F5C20090BCA2}" presName="dummyMaxCanvas_ChildArea" presStyleCnt="0"/>
      <dgm:spPr/>
    </dgm:pt>
    <dgm:pt modelId="{901FB9FE-0B7E-438B-ABE2-2FAAF8268E4C}" type="pres">
      <dgm:prSet presAssocID="{5D1CCE38-6518-4406-81F3-F5C20090BCA2}" presName="fulcrum" presStyleLbl="alignAccFollowNode1" presStyleIdx="2" presStyleCnt="4"/>
      <dgm:spPr/>
    </dgm:pt>
    <dgm:pt modelId="{A0F4FAB0-90D2-4E61-8037-C34E8F2B3127}" type="pres">
      <dgm:prSet presAssocID="{5D1CCE38-6518-4406-81F3-F5C20090BCA2}" presName="balance_03" presStyleLbl="alignAccFollowNode1" presStyleIdx="3" presStyleCnt="4">
        <dgm:presLayoutVars>
          <dgm:bulletEnabled val="1"/>
        </dgm:presLayoutVars>
      </dgm:prSet>
      <dgm:spPr/>
    </dgm:pt>
    <dgm:pt modelId="{B3548167-787D-4D38-921A-D8C84D4A2AF4}" type="pres">
      <dgm:prSet presAssocID="{5D1CCE38-6518-4406-81F3-F5C20090BCA2}" presName="right_03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A2940-0650-414B-A80E-09F4C93FA879}" type="pres">
      <dgm:prSet presAssocID="{5D1CCE38-6518-4406-81F3-F5C20090BCA2}" presName="right_03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2B1F4-A128-4B60-9F55-081AD5B68228}" type="pres">
      <dgm:prSet presAssocID="{5D1CCE38-6518-4406-81F3-F5C20090BCA2}" presName="right_03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6EA7C9-E4DB-4A44-B4C5-B59E9DC90929}" type="presOf" srcId="{5D1CCE38-6518-4406-81F3-F5C20090BCA2}" destId="{A5F20853-4A48-4790-82B9-8490140555F6}" srcOrd="0" destOrd="0" presId="urn:microsoft.com/office/officeart/2005/8/layout/balance1"/>
    <dgm:cxn modelId="{F9EAB4B5-BA9B-4FEF-9558-EDEF156D0413}" type="presOf" srcId="{15D6961D-5E48-431D-91D8-F87137EF77E1}" destId="{2D1AC367-FB27-4A13-9BBD-84518E23919E}" srcOrd="0" destOrd="0" presId="urn:microsoft.com/office/officeart/2005/8/layout/balance1"/>
    <dgm:cxn modelId="{042A8FD0-18AB-4069-ACF1-9CBAB02FCA99}" type="presOf" srcId="{3E150CCE-F6BE-4E5A-B69F-FFB2D196CA5B}" destId="{C802B1F4-A128-4B60-9F55-081AD5B68228}" srcOrd="0" destOrd="0" presId="urn:microsoft.com/office/officeart/2005/8/layout/balance1"/>
    <dgm:cxn modelId="{D654E1A4-19D5-4E55-AA44-3167FF8A6090}" srcId="{6853E32B-DC54-48D9-B0F3-20F6EB5F885A}" destId="{B6620CE3-1E42-4908-9669-DADE0C685068}" srcOrd="0" destOrd="0" parTransId="{F5E39611-8D9E-4AB2-849A-060B338A7BD9}" sibTransId="{865201C4-CA0A-446F-BE2B-3168083113FF}"/>
    <dgm:cxn modelId="{89595ED5-2DB6-4082-852A-ABB6C1EEA08E}" type="presOf" srcId="{6853E32B-DC54-48D9-B0F3-20F6EB5F885A}" destId="{08F12CF0-EBF9-4F1E-BEC7-0C5DFC213FC9}" srcOrd="0" destOrd="0" presId="urn:microsoft.com/office/officeart/2005/8/layout/balance1"/>
    <dgm:cxn modelId="{384DD0BB-E70F-476F-8C70-B98542857F2B}" type="presOf" srcId="{B6620CE3-1E42-4908-9669-DADE0C685068}" destId="{B3548167-787D-4D38-921A-D8C84D4A2AF4}" srcOrd="0" destOrd="0" presId="urn:microsoft.com/office/officeart/2005/8/layout/balance1"/>
    <dgm:cxn modelId="{44969052-BED8-4B7A-9E81-C94182C83F37}" srcId="{5D1CCE38-6518-4406-81F3-F5C20090BCA2}" destId="{6853E32B-DC54-48D9-B0F3-20F6EB5F885A}" srcOrd="1" destOrd="0" parTransId="{D7698AB5-92AB-4B7A-AF6C-DD19A9C6A59D}" sibTransId="{99162CE0-7859-4E71-A378-B9B83C9D002E}"/>
    <dgm:cxn modelId="{1B4B32FE-4228-4451-98CD-FD89268EA7E7}" srcId="{6853E32B-DC54-48D9-B0F3-20F6EB5F885A}" destId="{3E150CCE-F6BE-4E5A-B69F-FFB2D196CA5B}" srcOrd="2" destOrd="0" parTransId="{24E6DD2D-BB41-415D-A472-9F9A8EB97690}" sibTransId="{2E14A5E5-5036-42D2-AE55-47FD5928FFFC}"/>
    <dgm:cxn modelId="{50A33C89-DF74-4F9B-BA1C-00D095E9BC63}" type="presOf" srcId="{9BDEE7DA-47AA-469B-B135-7A2D1E93D674}" destId="{9A8A2940-0650-414B-A80E-09F4C93FA879}" srcOrd="0" destOrd="0" presId="urn:microsoft.com/office/officeart/2005/8/layout/balance1"/>
    <dgm:cxn modelId="{DE2771F5-4F9E-44F8-B83D-655D4EAD33D9}" srcId="{6853E32B-DC54-48D9-B0F3-20F6EB5F885A}" destId="{9BDEE7DA-47AA-469B-B135-7A2D1E93D674}" srcOrd="1" destOrd="0" parTransId="{E10B2135-43C3-41FC-A801-954AC6F1891C}" sibTransId="{DD5DA932-CE87-4F8A-825B-98B87A35E592}"/>
    <dgm:cxn modelId="{C4C9B4DA-B624-4707-AF03-8E88D23227CD}" srcId="{5D1CCE38-6518-4406-81F3-F5C20090BCA2}" destId="{15D6961D-5E48-431D-91D8-F87137EF77E1}" srcOrd="0" destOrd="0" parTransId="{75D927AC-2C71-449D-87B0-A2623695B62C}" sibTransId="{99E1F144-3F22-4B1E-9DA3-E194F36B09AA}"/>
    <dgm:cxn modelId="{84E89E39-9550-4393-AF98-8380FAED4900}" type="presParOf" srcId="{A5F20853-4A48-4790-82B9-8490140555F6}" destId="{FDFFA08C-B793-4F2E-B063-D922E8D21A23}" srcOrd="0" destOrd="0" presId="urn:microsoft.com/office/officeart/2005/8/layout/balance1"/>
    <dgm:cxn modelId="{25F6B79C-E02A-4ECB-A069-DBAF67C9BFDD}" type="presParOf" srcId="{A5F20853-4A48-4790-82B9-8490140555F6}" destId="{F97F4E9F-E329-4A5F-9EB3-4883B40FC942}" srcOrd="1" destOrd="0" presId="urn:microsoft.com/office/officeart/2005/8/layout/balance1"/>
    <dgm:cxn modelId="{BD0C903C-4F47-46ED-A878-F787BDF6B54D}" type="presParOf" srcId="{F97F4E9F-E329-4A5F-9EB3-4883B40FC942}" destId="{2D1AC367-FB27-4A13-9BBD-84518E23919E}" srcOrd="0" destOrd="0" presId="urn:microsoft.com/office/officeart/2005/8/layout/balance1"/>
    <dgm:cxn modelId="{0EE1FE63-86ED-4136-9C65-F0DC11384257}" type="presParOf" srcId="{F97F4E9F-E329-4A5F-9EB3-4883B40FC942}" destId="{08F12CF0-EBF9-4F1E-BEC7-0C5DFC213FC9}" srcOrd="1" destOrd="0" presId="urn:microsoft.com/office/officeart/2005/8/layout/balance1"/>
    <dgm:cxn modelId="{C6A2ACFD-2B7B-47D5-8116-A31D8FF34960}" type="presParOf" srcId="{A5F20853-4A48-4790-82B9-8490140555F6}" destId="{B75E4AB7-1B87-484D-B256-08697E9899D8}" srcOrd="2" destOrd="0" presId="urn:microsoft.com/office/officeart/2005/8/layout/balance1"/>
    <dgm:cxn modelId="{9A687B47-052E-4513-A4B5-A2FC30FF5425}" type="presParOf" srcId="{B75E4AB7-1B87-484D-B256-08697E9899D8}" destId="{F69D858A-6964-4412-8C80-5C656AC025C3}" srcOrd="0" destOrd="0" presId="urn:microsoft.com/office/officeart/2005/8/layout/balance1"/>
    <dgm:cxn modelId="{1D9F471B-D238-4A2B-B44F-15804F97D9F1}" type="presParOf" srcId="{B75E4AB7-1B87-484D-B256-08697E9899D8}" destId="{901FB9FE-0B7E-438B-ABE2-2FAAF8268E4C}" srcOrd="1" destOrd="0" presId="urn:microsoft.com/office/officeart/2005/8/layout/balance1"/>
    <dgm:cxn modelId="{75B30541-C9D7-4801-9A02-54ACB1C7C2DD}" type="presParOf" srcId="{B75E4AB7-1B87-484D-B256-08697E9899D8}" destId="{A0F4FAB0-90D2-4E61-8037-C34E8F2B3127}" srcOrd="2" destOrd="0" presId="urn:microsoft.com/office/officeart/2005/8/layout/balance1"/>
    <dgm:cxn modelId="{ACDA91A5-F70B-43E8-BE49-E65825FAF47C}" type="presParOf" srcId="{B75E4AB7-1B87-484D-B256-08697E9899D8}" destId="{B3548167-787D-4D38-921A-D8C84D4A2AF4}" srcOrd="3" destOrd="0" presId="urn:microsoft.com/office/officeart/2005/8/layout/balance1"/>
    <dgm:cxn modelId="{96399F67-6878-420D-8FBA-793CCD6734B2}" type="presParOf" srcId="{B75E4AB7-1B87-484D-B256-08697E9899D8}" destId="{9A8A2940-0650-414B-A80E-09F4C93FA879}" srcOrd="4" destOrd="0" presId="urn:microsoft.com/office/officeart/2005/8/layout/balance1"/>
    <dgm:cxn modelId="{0E949136-19C5-41BC-9654-7DCBEBB6CA9D}" type="presParOf" srcId="{B75E4AB7-1B87-484D-B256-08697E9899D8}" destId="{C802B1F4-A128-4B60-9F55-081AD5B68228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AC367-FB27-4A13-9BBD-84518E23919E}">
      <dsp:nvSpPr>
        <dsp:cNvPr id="0" name=""/>
        <dsp:cNvSpPr/>
      </dsp:nvSpPr>
      <dsp:spPr>
        <a:xfrm>
          <a:off x="1309845" y="352626"/>
          <a:ext cx="1678363" cy="93242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/>
            <a:t> </a:t>
          </a:r>
        </a:p>
      </dsp:txBody>
      <dsp:txXfrm>
        <a:off x="1337155" y="379936"/>
        <a:ext cx="1623743" cy="877804"/>
      </dsp:txXfrm>
    </dsp:sp>
    <dsp:sp modelId="{08F12CF0-EBF9-4F1E-BEC7-0C5DFC213FC9}">
      <dsp:nvSpPr>
        <dsp:cNvPr id="0" name=""/>
        <dsp:cNvSpPr/>
      </dsp:nvSpPr>
      <dsp:spPr>
        <a:xfrm>
          <a:off x="2053577" y="60735"/>
          <a:ext cx="3247112" cy="116949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/>
            <a:t>Падение ВВП</a:t>
          </a:r>
        </a:p>
      </dsp:txBody>
      <dsp:txXfrm>
        <a:off x="2087830" y="94988"/>
        <a:ext cx="3178606" cy="1100986"/>
      </dsp:txXfrm>
    </dsp:sp>
    <dsp:sp modelId="{901FB9FE-0B7E-438B-ABE2-2FAAF8268E4C}">
      <dsp:nvSpPr>
        <dsp:cNvPr id="0" name=""/>
        <dsp:cNvSpPr/>
      </dsp:nvSpPr>
      <dsp:spPr>
        <a:xfrm>
          <a:off x="2996736" y="4022069"/>
          <a:ext cx="699318" cy="699318"/>
        </a:xfrm>
        <a:prstGeom prst="triangle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85016-9E32-4A21-B2B3-76A134A093C9}">
      <dsp:nvSpPr>
        <dsp:cNvPr id="0" name=""/>
        <dsp:cNvSpPr/>
      </dsp:nvSpPr>
      <dsp:spPr>
        <a:xfrm rot="240000">
          <a:off x="1247800" y="3722403"/>
          <a:ext cx="4197189" cy="293496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71FB8-0F45-44BA-96C0-AA4C95357749}">
      <dsp:nvSpPr>
        <dsp:cNvPr id="0" name=""/>
        <dsp:cNvSpPr/>
      </dsp:nvSpPr>
      <dsp:spPr>
        <a:xfrm rot="240000">
          <a:off x="2965241" y="2219007"/>
          <a:ext cx="3146537" cy="14984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Нерабочий апрель (2/3)</a:t>
          </a:r>
        </a:p>
      </dsp:txBody>
      <dsp:txXfrm>
        <a:off x="3038389" y="2292155"/>
        <a:ext cx="3000241" cy="1352142"/>
      </dsp:txXfrm>
    </dsp:sp>
    <dsp:sp modelId="{B6391CA9-A66B-430F-ACB6-EC39EFF5E5A8}">
      <dsp:nvSpPr>
        <dsp:cNvPr id="0" name=""/>
        <dsp:cNvSpPr/>
      </dsp:nvSpPr>
      <dsp:spPr>
        <a:xfrm rot="240000">
          <a:off x="3114060" y="1398335"/>
          <a:ext cx="3062010" cy="73694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Дешевая нефть (1/3)</a:t>
          </a:r>
        </a:p>
      </dsp:txBody>
      <dsp:txXfrm>
        <a:off x="3150035" y="1434310"/>
        <a:ext cx="2990060" cy="664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AC367-FB27-4A13-9BBD-84518E23919E}">
      <dsp:nvSpPr>
        <dsp:cNvPr id="0" name=""/>
        <dsp:cNvSpPr/>
      </dsp:nvSpPr>
      <dsp:spPr>
        <a:xfrm>
          <a:off x="914711" y="421310"/>
          <a:ext cx="2005273" cy="111404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/>
            <a:t> </a:t>
          </a:r>
        </a:p>
      </dsp:txBody>
      <dsp:txXfrm>
        <a:off x="947340" y="453939"/>
        <a:ext cx="1940015" cy="1048783"/>
      </dsp:txXfrm>
    </dsp:sp>
    <dsp:sp modelId="{08F12CF0-EBF9-4F1E-BEC7-0C5DFC213FC9}">
      <dsp:nvSpPr>
        <dsp:cNvPr id="0" name=""/>
        <dsp:cNvSpPr/>
      </dsp:nvSpPr>
      <dsp:spPr>
        <a:xfrm>
          <a:off x="1803306" y="72565"/>
          <a:ext cx="3879583" cy="13972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/>
            <a:t>Падение ВВП</a:t>
          </a:r>
        </a:p>
      </dsp:txBody>
      <dsp:txXfrm>
        <a:off x="1844231" y="113490"/>
        <a:ext cx="3797733" cy="1315435"/>
      </dsp:txXfrm>
    </dsp:sp>
    <dsp:sp modelId="{901FB9FE-0B7E-438B-ABE2-2FAAF8268E4C}">
      <dsp:nvSpPr>
        <dsp:cNvPr id="0" name=""/>
        <dsp:cNvSpPr/>
      </dsp:nvSpPr>
      <dsp:spPr>
        <a:xfrm>
          <a:off x="3273036" y="4805485"/>
          <a:ext cx="835530" cy="835530"/>
        </a:xfrm>
        <a:prstGeom prst="triangle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4FAB0-90D2-4E61-8037-C34E8F2B3127}">
      <dsp:nvSpPr>
        <dsp:cNvPr id="0" name=""/>
        <dsp:cNvSpPr/>
      </dsp:nvSpPr>
      <dsp:spPr>
        <a:xfrm rot="240000">
          <a:off x="1183443" y="4447451"/>
          <a:ext cx="5014715" cy="350663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48167-787D-4D38-921A-D8C84D4A2AF4}">
      <dsp:nvSpPr>
        <dsp:cNvPr id="0" name=""/>
        <dsp:cNvSpPr/>
      </dsp:nvSpPr>
      <dsp:spPr>
        <a:xfrm rot="240000">
          <a:off x="4194344" y="3570707"/>
          <a:ext cx="2000824" cy="932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Частичные карантинные меры</a:t>
          </a:r>
        </a:p>
      </dsp:txBody>
      <dsp:txXfrm>
        <a:off x="4239849" y="3616212"/>
        <a:ext cx="1909814" cy="841169"/>
      </dsp:txXfrm>
    </dsp:sp>
    <dsp:sp modelId="{9A8A2940-0650-414B-A80E-09F4C93FA879}">
      <dsp:nvSpPr>
        <dsp:cNvPr id="0" name=""/>
        <dsp:cNvSpPr/>
      </dsp:nvSpPr>
      <dsp:spPr>
        <a:xfrm rot="240000">
          <a:off x="4266757" y="2568070"/>
          <a:ext cx="2000824" cy="93217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Дешевая нефть</a:t>
          </a:r>
        </a:p>
      </dsp:txBody>
      <dsp:txXfrm>
        <a:off x="4312262" y="2613575"/>
        <a:ext cx="1909814" cy="841169"/>
      </dsp:txXfrm>
    </dsp:sp>
    <dsp:sp modelId="{C802B1F4-A128-4B60-9F55-081AD5B68228}">
      <dsp:nvSpPr>
        <dsp:cNvPr id="0" name=""/>
        <dsp:cNvSpPr/>
      </dsp:nvSpPr>
      <dsp:spPr>
        <a:xfrm rot="240000">
          <a:off x="4339170" y="1587714"/>
          <a:ext cx="2000824" cy="93217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Снижение добычи нефти</a:t>
          </a:r>
        </a:p>
      </dsp:txBody>
      <dsp:txXfrm>
        <a:off x="4384675" y="1633219"/>
        <a:ext cx="1909814" cy="841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9FCC-8105-4F1E-B642-B6D984AFABF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F7AF-14C5-412E-901A-764746F39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2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25</a:t>
            </a:fld>
            <a:endParaRPr lang="ru-RU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17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30</a:t>
            </a:fld>
            <a:endParaRPr lang="ru-RU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83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31</a:t>
            </a:fld>
            <a:endParaRPr lang="ru-RU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67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32</a:t>
            </a:fld>
            <a:endParaRPr lang="ru-RU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12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33</a:t>
            </a:fld>
            <a:endParaRPr lang="ru-RU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96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34</a:t>
            </a:fld>
            <a:endParaRPr lang="ru-RU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59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35</a:t>
            </a:fld>
            <a:endParaRPr lang="ru-RU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07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1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3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7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6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2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DC17-E7CF-495A-8185-B3828E0B2135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8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/DSMGroupRU?app=deskto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youtube.com/c/DSMGroupRU?app=deskto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60" y="934727"/>
            <a:ext cx="6268014" cy="5923273"/>
          </a:xfrm>
          <a:prstGeom prst="rect">
            <a:avLst/>
          </a:prstGeom>
        </p:spPr>
      </p:pic>
      <p:sp>
        <p:nvSpPr>
          <p:cNvPr id="9" name="Название 2"/>
          <p:cNvSpPr txBox="1">
            <a:spLocks/>
          </p:cNvSpPr>
          <p:nvPr/>
        </p:nvSpPr>
        <p:spPr>
          <a:xfrm>
            <a:off x="769741" y="138536"/>
            <a:ext cx="10322979" cy="38472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6000" dirty="0"/>
              <a:t>Аптечный рынок в апреле:</a:t>
            </a:r>
          </a:p>
          <a:p>
            <a:pPr algn="ctr"/>
            <a:r>
              <a:rPr lang="ru-RU" sz="6000" dirty="0">
                <a:solidFill>
                  <a:srgbClr val="0A8C4E"/>
                </a:solidFill>
              </a:rPr>
              <a:t>Влияние </a:t>
            </a:r>
            <a:r>
              <a:rPr lang="ru-RU" sz="6000" dirty="0" err="1" smtClean="0">
                <a:solidFill>
                  <a:srgbClr val="0A8C4E"/>
                </a:solidFill>
              </a:rPr>
              <a:t>коронакризиса</a:t>
            </a:r>
            <a:endParaRPr lang="en-US" sz="6000" dirty="0" smtClean="0">
              <a:solidFill>
                <a:srgbClr val="0A8C4E"/>
              </a:solidFill>
            </a:endParaRPr>
          </a:p>
          <a:p>
            <a:pPr algn="ctr"/>
            <a:endParaRPr lang="en-US" u="sng" dirty="0" smtClean="0">
              <a:effectLst/>
              <a:hlinkClick r:id="rId4"/>
            </a:endParaRPr>
          </a:p>
          <a:p>
            <a:pPr algn="ctr"/>
            <a:r>
              <a:rPr lang="ru-RU" u="sng" dirty="0" smtClean="0">
                <a:effectLst/>
                <a:hlinkClick r:id="rId4"/>
              </a:rPr>
              <a:t>Подписывайтесь </a:t>
            </a:r>
            <a:r>
              <a:rPr lang="ru-RU" u="sng" dirty="0">
                <a:effectLst/>
                <a:hlinkClick r:id="rId4"/>
              </a:rPr>
              <a:t>на </a:t>
            </a:r>
            <a:r>
              <a:rPr lang="en-US" u="sng" dirty="0" err="1">
                <a:effectLst/>
                <a:hlinkClick r:id="rId4"/>
              </a:rPr>
              <a:t>youtube</a:t>
            </a:r>
            <a:r>
              <a:rPr lang="ru-RU" u="sng" dirty="0">
                <a:effectLst/>
                <a:hlinkClick r:id="rId4"/>
              </a:rPr>
              <a:t>-канал </a:t>
            </a:r>
            <a:r>
              <a:rPr lang="en-US" u="sng" dirty="0">
                <a:effectLst/>
                <a:hlinkClick r:id="rId4"/>
              </a:rPr>
              <a:t>DSM Group</a:t>
            </a:r>
            <a:r>
              <a:rPr lang="ru-RU" u="sng" dirty="0">
                <a:effectLst/>
                <a:hlinkClick r:id="rId4"/>
              </a:rPr>
              <a:t>!</a:t>
            </a:r>
            <a:r>
              <a:rPr lang="ru-RU" dirty="0">
                <a:effectLst/>
              </a:rPr>
              <a:t> </a:t>
            </a:r>
          </a:p>
          <a:p>
            <a:pPr algn="ctr"/>
            <a:endParaRPr lang="ru-RU" sz="6000" dirty="0">
              <a:solidFill>
                <a:srgbClr val="0A8C4E"/>
              </a:solidFill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470291" y="5051643"/>
            <a:ext cx="43937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Шуляк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 Сергей</a:t>
            </a:r>
          </a:p>
          <a:p>
            <a:pPr eaLnBrk="1" hangingPunct="1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Генеральный директор</a:t>
            </a:r>
          </a:p>
          <a:p>
            <a:pPr eaLnBrk="1" hangingPunct="1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DSM Group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412088" y="6036528"/>
            <a:ext cx="3779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03 Июня 2020</a:t>
            </a:r>
          </a:p>
        </p:txBody>
      </p:sp>
    </p:spTree>
    <p:extLst>
      <p:ext uri="{BB962C8B-B14F-4D97-AF65-F5344CB8AC3E}">
        <p14:creationId xmlns:p14="http://schemas.microsoft.com/office/powerpoint/2010/main" val="348720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14280"/>
            <a:ext cx="8157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мае официальный уровень безработицы может достичь 6,5%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76" y="1249194"/>
            <a:ext cx="8537550" cy="5352041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Минэкономразвития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35433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ГКС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12400" y="174943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А по итогам года уровень безработицы вернется на уровень кризиса 2008-2009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29" y="1083264"/>
            <a:ext cx="9332037" cy="53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6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ГКС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27640" y="251143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Повышенный спрос ускорил рост цен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0" y="1155537"/>
            <a:ext cx="9366070" cy="52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8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314280"/>
            <a:ext cx="8035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Итоги 4 месяцев: аптечный рынок пока растет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66" y="1493945"/>
            <a:ext cx="5545985" cy="4191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011" y="1493945"/>
            <a:ext cx="554293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Основной рост пришелся на март 2020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22" y="1120970"/>
            <a:ext cx="10702977" cy="53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5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1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упаковках уровень потребления в апреле упал ниже 2019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4" y="1251034"/>
            <a:ext cx="10344034" cy="51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3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Без учета марта рынок растет в рублях в 2 раза меньше, а в упаковках остается на уровне 2019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710" y="1530096"/>
            <a:ext cx="4922153" cy="4425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01" y="1451095"/>
            <a:ext cx="5003488" cy="450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192360"/>
            <a:ext cx="81117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аптеку – на прогулку: в апреле сильнее падали продажи в регионах, где не было пропускной системы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98" y="1114298"/>
            <a:ext cx="8815102" cy="53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5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Что росло в марте?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438101"/>
            <a:ext cx="11904682" cy="4728983"/>
            <a:chOff x="134918" y="1316181"/>
            <a:chExt cx="11904682" cy="472898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18" y="1316181"/>
              <a:ext cx="9172210" cy="4728983"/>
            </a:xfrm>
            <a:prstGeom prst="rect">
              <a:avLst/>
            </a:prstGeom>
          </p:spPr>
        </p:pic>
        <p:sp>
          <p:nvSpPr>
            <p:cNvPr id="7" name="Скругленная прямоугольная выноска 6"/>
            <p:cNvSpPr/>
            <p:nvPr/>
          </p:nvSpPr>
          <p:spPr>
            <a:xfrm>
              <a:off x="9067800" y="1889760"/>
              <a:ext cx="1859280" cy="670560"/>
            </a:xfrm>
            <a:prstGeom prst="wedgeRoundRectCallout">
              <a:avLst>
                <a:gd name="adj1" fmla="val -119227"/>
                <a:gd name="adj2" fmla="val -32286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Ранняя весна</a:t>
              </a:r>
            </a:p>
          </p:txBody>
        </p:sp>
        <p:sp>
          <p:nvSpPr>
            <p:cNvPr id="8" name="Скругленная прямоугольная выноска 7"/>
            <p:cNvSpPr/>
            <p:nvPr/>
          </p:nvSpPr>
          <p:spPr>
            <a:xfrm>
              <a:off x="8636568" y="2798619"/>
              <a:ext cx="1859280" cy="670560"/>
            </a:xfrm>
            <a:prstGeom prst="wedgeRoundRectCallout">
              <a:avLst>
                <a:gd name="adj1" fmla="val -119227"/>
                <a:gd name="adj2" fmla="val -32286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Маски</a:t>
              </a:r>
            </a:p>
          </p:txBody>
        </p:sp>
        <p:sp>
          <p:nvSpPr>
            <p:cNvPr id="9" name="Скругленная прямоугольная выноска 8"/>
            <p:cNvSpPr/>
            <p:nvPr/>
          </p:nvSpPr>
          <p:spPr>
            <a:xfrm>
              <a:off x="8042208" y="3707478"/>
              <a:ext cx="1859280" cy="670560"/>
            </a:xfrm>
            <a:prstGeom prst="wedgeRoundRectCallout">
              <a:avLst>
                <a:gd name="adj1" fmla="val -142998"/>
                <a:gd name="adj2" fmla="val -116377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Ингаляторы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955" y="2717704"/>
              <a:ext cx="1241909" cy="911707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440" y="3867710"/>
              <a:ext cx="1177992" cy="88349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5432" y="1696152"/>
              <a:ext cx="864168" cy="864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6131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Что упало в апреле?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91" y="1256741"/>
            <a:ext cx="10528691" cy="484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2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38465" y="404971"/>
            <a:ext cx="67930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Что принес «нерабочий» апрель?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Минэкономразвития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58" y="1285086"/>
            <a:ext cx="9253241" cy="45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61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226652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Не всем категориям помог «ажиотажный» спрос в марте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87" y="1067886"/>
            <a:ext cx="8928021" cy="526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07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477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«Самоизоляция» не дала вырасти репеллентам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34" y="1264920"/>
            <a:ext cx="10259986" cy="50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72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Инфляция на ЛП за последние 4 месяца составила 4,5%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67" y="1360170"/>
            <a:ext cx="9441398" cy="457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15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91384" y="173458"/>
            <a:ext cx="9054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По сравнению с апрелем 2019 года цены </a:t>
            </a:r>
          </a:p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выросли на 6,7%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1122323"/>
            <a:ext cx="10073640" cy="51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57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Основной рост средневзвешенной стоимости пришелся на осень 2019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8" y="1171691"/>
            <a:ext cx="8788146" cy="525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01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7"/>
            <a:ext cx="6480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упаковках заметно выросла доля дешевых препаратов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коммерческого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8" y="1139784"/>
            <a:ext cx="5557206" cy="50781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224" y="1139784"/>
            <a:ext cx="5557206" cy="50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44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Цены сильнее всего выросли на дешевые препараты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7" y="1264770"/>
            <a:ext cx="9861371" cy="47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26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Аптечная наценка на ЛП находится на уровне 24%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67" y="1073170"/>
            <a:ext cx="9132921" cy="545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9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коммерческого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2797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апреле сильнее всего снижаются продажи «простудных» препаратов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5" y="1153951"/>
            <a:ext cx="10132430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4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коммерческого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221439"/>
            <a:ext cx="888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Спрос на АТС групп </a:t>
            </a:r>
            <a:r>
              <a:rPr lang="en-US" sz="2000" b="1" dirty="0">
                <a:solidFill>
                  <a:srgbClr val="008000"/>
                </a:solidFill>
                <a:latin typeface="Verdana" pitchFamily="34" charset="0"/>
              </a:rPr>
              <a:t>J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 и </a:t>
            </a:r>
            <a:r>
              <a:rPr lang="en-US" sz="2000" b="1" dirty="0">
                <a:solidFill>
                  <a:srgbClr val="008000"/>
                </a:solidFill>
                <a:latin typeface="Verdana" pitchFamily="34" charset="0"/>
              </a:rPr>
              <a:t>L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 заметно выше </a:t>
            </a:r>
          </a:p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обычной сезонности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1144769"/>
            <a:ext cx="9235441" cy="5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73572" y="285050"/>
            <a:ext cx="8484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Снижение номинального ВВП в нерабочем было еще больше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Минэкономразвития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557"/>
            <a:ext cx="6095242" cy="4914799"/>
          </a:xfrm>
          <a:prstGeom prst="rect">
            <a:avLst/>
          </a:prstGeom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649612558"/>
              </p:ext>
            </p:extLst>
          </p:nvPr>
        </p:nvGraphicFramePr>
        <p:xfrm>
          <a:off x="5098942" y="1375557"/>
          <a:ext cx="7266725" cy="466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8413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09139" y="206545"/>
            <a:ext cx="87045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Verdana" pitchFamily="34" charset="0"/>
              </a:rPr>
              <a:t>OTC-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препараты в 2020 году растут быстрее (+21,5), чем</a:t>
            </a:r>
            <a:r>
              <a:rPr lang="en-US" sz="2000" b="1" dirty="0">
                <a:solidFill>
                  <a:srgbClr val="008000"/>
                </a:solidFill>
                <a:latin typeface="Verdana" pitchFamily="34" charset="0"/>
              </a:rPr>
              <a:t> RX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 (+18,9%)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коммерческого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28" y="1189362"/>
            <a:ext cx="4805829" cy="5121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546" y="1189362"/>
            <a:ext cx="4850074" cy="51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26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09139" y="206545"/>
            <a:ext cx="87045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Вовремя «ажиотажного» спроса был создан 1,5 недельный запас рецептурных препаратов.</a:t>
            </a:r>
          </a:p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За апрель он снизился до 1,1 недели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коммерческого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6" y="1386500"/>
            <a:ext cx="9137649" cy="50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46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37854" y="239564"/>
            <a:ext cx="82101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марте и апреле прирост ЖНВЛП был выше, чем остальных ЛП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коммерческого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531122"/>
            <a:ext cx="4749386" cy="5061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309" y="1531122"/>
            <a:ext cx="4764496" cy="50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17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37854" y="239564"/>
            <a:ext cx="82101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Основное опасение – исчезновение препаратов из аптек. Инфляция под контролем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коммерческого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87" y="1444602"/>
            <a:ext cx="9351573" cy="45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деньгах динамика отечественных препаратов выше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коммерческого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12" y="1054385"/>
            <a:ext cx="4979898" cy="5307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505" y="1054385"/>
            <a:ext cx="5032708" cy="53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80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январе-феврале в упаковках быстрее росли импортные препараты. Совокупно за 4 месяца прирост +11% против 8% у отечественных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коммерческого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66" y="1296803"/>
            <a:ext cx="4905431" cy="5227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469" y="1271784"/>
            <a:ext cx="4957451" cy="52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75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8000"/>
                </a:solidFill>
                <a:latin typeface="Verdana" pitchFamily="34" charset="0"/>
              </a:rPr>
              <a:t>Ксарелто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 по итогам апреля обогнал </a:t>
            </a:r>
            <a:r>
              <a:rPr lang="ru-RU" sz="2000" b="1" dirty="0" err="1">
                <a:solidFill>
                  <a:srgbClr val="008000"/>
                </a:solidFill>
                <a:latin typeface="Verdana" pitchFamily="34" charset="0"/>
              </a:rPr>
              <a:t>Мирамистин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45" y="1524000"/>
            <a:ext cx="10912211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21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Парацетамол и </a:t>
            </a:r>
            <a:r>
              <a:rPr lang="ru-RU" sz="2000" b="1" dirty="0" err="1">
                <a:solidFill>
                  <a:srgbClr val="008000"/>
                </a:solidFill>
                <a:latin typeface="Verdana" pitchFamily="34" charset="0"/>
              </a:rPr>
              <a:t>Хлоргексин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 побили все рекорды по темпам роста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71" y="1340576"/>
            <a:ext cx="10771960" cy="4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40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7670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Первые итоги мая: -6% в рублях, -13% в упаковках.</a:t>
            </a:r>
          </a:p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За 5 месяцев: +16% в рублях, +7% в упаковках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57171"/>
            <a:ext cx="9004260" cy="54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99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4875" y="22284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Нетрадиционные сезонности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16" y="1722459"/>
            <a:ext cx="5797576" cy="4878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539" y="860684"/>
            <a:ext cx="580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Традиционного всплеска продаж в апреле-мае антигистаминных препаратов не было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92" y="1747138"/>
            <a:ext cx="5744241" cy="48294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8093" y="861023"/>
            <a:ext cx="580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Иммунитет в  плюсе</a:t>
            </a:r>
          </a:p>
        </p:txBody>
      </p:sp>
    </p:spTree>
    <p:extLst>
      <p:ext uri="{BB962C8B-B14F-4D97-AF65-F5344CB8AC3E}">
        <p14:creationId xmlns:p14="http://schemas.microsoft.com/office/powerpoint/2010/main" val="41429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00919" y="192360"/>
            <a:ext cx="8736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Средняя цена российской нефти </a:t>
            </a:r>
            <a:r>
              <a:rPr lang="ru-RU" sz="2000" b="1" dirty="0" err="1">
                <a:solidFill>
                  <a:srgbClr val="008000"/>
                </a:solidFill>
                <a:latin typeface="Verdana" pitchFamily="34" charset="0"/>
              </a:rPr>
              <a:t>Urals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 в апреле 2020 года составила $18,2 за баррель ($71,5 в апреле 2019 )</a:t>
            </a:r>
            <a:br>
              <a:rPr lang="ru-RU" sz="2000" b="1" dirty="0">
                <a:solidFill>
                  <a:srgbClr val="008000"/>
                </a:solidFill>
                <a:latin typeface="Verdana" pitchFamily="34" charset="0"/>
              </a:rPr>
            </a:b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/>
            </a:r>
            <a:br>
              <a:rPr lang="ru-RU" sz="2000" b="1" dirty="0">
                <a:solidFill>
                  <a:srgbClr val="008000"/>
                </a:solidFill>
                <a:latin typeface="Verdana" pitchFamily="34" charset="0"/>
              </a:rPr>
            </a:b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30" y="1315362"/>
            <a:ext cx="9449221" cy="4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4875" y="22284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Нетрадиционные сезонности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653" y="953122"/>
            <a:ext cx="580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Селективную косметику в аптеках покупали только в первые недели «самоизоляции»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749"/>
            <a:ext cx="5843821" cy="4913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85" y="1744748"/>
            <a:ext cx="5843821" cy="49131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9006" y="953121"/>
            <a:ext cx="566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Продажи препаратов для ЖКТ в мае упали даже ниже уровня 2018 года</a:t>
            </a:r>
          </a:p>
        </p:txBody>
      </p:sp>
    </p:spTree>
    <p:extLst>
      <p:ext uri="{BB962C8B-B14F-4D97-AF65-F5344CB8AC3E}">
        <p14:creationId xmlns:p14="http://schemas.microsoft.com/office/powerpoint/2010/main" val="4683635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6862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8000"/>
                </a:solidFill>
                <a:latin typeface="Verdana" pitchFamily="34" charset="0"/>
              </a:rPr>
              <a:t>Коронавирус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 вернется осенью, а рынок вернется к двузначному росту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42" y="1331074"/>
            <a:ext cx="8999596" cy="51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1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20" y="1916834"/>
            <a:ext cx="50405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Актуальная информация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фармрынке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rgbClr val="0B9342"/>
              </a:solidFill>
            </a:endParaRPr>
          </a:p>
          <a:p>
            <a:pPr algn="ctr"/>
            <a:r>
              <a:rPr lang="en-US" sz="2400" b="1" dirty="0">
                <a:solidFill>
                  <a:srgbClr val="0B9342"/>
                </a:solidFill>
                <a:latin typeface="Arial" charset="0"/>
                <a:ea typeface="Arial" charset="0"/>
              </a:rPr>
              <a:t>WWW.DSM.RU</a:t>
            </a:r>
            <a:endParaRPr lang="ru-RU" sz="2400" b="1" dirty="0">
              <a:solidFill>
                <a:srgbClr val="0B9342"/>
              </a:solidFill>
              <a:latin typeface="Arial" charset="0"/>
              <a:ea typeface="Arial" charset="0"/>
            </a:endParaRP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на страницах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DSM Group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Подписывайтесь на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 наш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y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outube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-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канал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algn="ctr"/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039308" y="4598953"/>
            <a:ext cx="2113384" cy="472216"/>
            <a:chOff x="3419872" y="4598953"/>
            <a:chExt cx="2113384" cy="4722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598953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12" y="460603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61396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539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00919" y="192360"/>
            <a:ext cx="87366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базовых отраслях масштаб падения оказался умеренным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224" y="1279031"/>
            <a:ext cx="9125976" cy="5252689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Минэкономразвития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77259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00919" y="192360"/>
            <a:ext cx="87366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Наибольший спад в апреле наблюдался в секторах экономики, ориентированных на потребительский спрос</a:t>
            </a:r>
            <a:br>
              <a:rPr lang="ru-RU" sz="2000" b="1" dirty="0">
                <a:solidFill>
                  <a:srgbClr val="008000"/>
                </a:solidFill>
                <a:latin typeface="Verdana" pitchFamily="34" charset="0"/>
              </a:rPr>
            </a:b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Минэкономразвития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84" y="1086103"/>
            <a:ext cx="8470656" cy="4875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0960" y="5826989"/>
            <a:ext cx="5351565" cy="908864"/>
          </a:xfrm>
          <a:prstGeom prst="wedgeEllipseCallout">
            <a:avLst>
              <a:gd name="adj1" fmla="val 43328"/>
              <a:gd name="adj2" fmla="val -75424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Даже продажа продуктов упала, несмотря на «самоизоляцию»</a:t>
            </a:r>
          </a:p>
        </p:txBody>
      </p:sp>
    </p:spTree>
    <p:extLst>
      <p:ext uri="{BB962C8B-B14F-4D97-AF65-F5344CB8AC3E}">
        <p14:creationId xmlns:p14="http://schemas.microsoft.com/office/powerpoint/2010/main" val="428570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73572" y="285050"/>
            <a:ext cx="8484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мае ситуация может только усугубиться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612014609"/>
              </p:ext>
            </p:extLst>
          </p:nvPr>
        </p:nvGraphicFramePr>
        <p:xfrm>
          <a:off x="375557" y="1031030"/>
          <a:ext cx="7381603" cy="55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кругленная прямоугольная выноска 1"/>
          <p:cNvSpPr/>
          <p:nvPr/>
        </p:nvSpPr>
        <p:spPr>
          <a:xfrm>
            <a:off x="7467600" y="2346960"/>
            <a:ext cx="3535680" cy="1940957"/>
          </a:xfrm>
          <a:prstGeom prst="wedgeRoundRectCallout">
            <a:avLst>
              <a:gd name="adj1" fmla="val -66283"/>
              <a:gd name="adj2" fmla="val -9099"/>
              <a:gd name="adj3" fmla="val 16667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Динамика добычи нефти в России в мае 2020 была на уровне минус 16-17% в годовом выражении. Это может дополнительно добавить к падению ВВП минус 3-4%.</a:t>
            </a:r>
          </a:p>
        </p:txBody>
      </p:sp>
    </p:spTree>
    <p:extLst>
      <p:ext uri="{BB962C8B-B14F-4D97-AF65-F5344CB8AC3E}">
        <p14:creationId xmlns:p14="http://schemas.microsoft.com/office/powerpoint/2010/main" val="34137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ГКС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252277"/>
            <a:ext cx="83708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За год падение реальных доходов может составить от 8 до 12%: прогнозы только ухудшаются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758" y="960163"/>
            <a:ext cx="9127948" cy="52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14280"/>
            <a:ext cx="8157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Уровень безработицы в апреле впервые с июня 2016 года достиг 5,6%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77" y="1216535"/>
            <a:ext cx="8543947" cy="5384700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Минэкономразвития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126828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19079</TotalTime>
  <Words>837</Words>
  <Application>Microsoft Office PowerPoint</Application>
  <PresentationFormat>Широкоэкранный</PresentationFormat>
  <Paragraphs>129</Paragraphs>
  <Slides>42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Юлия</dc:creator>
  <cp:lastModifiedBy>Малкова Лидия</cp:lastModifiedBy>
  <cp:revision>229</cp:revision>
  <dcterms:created xsi:type="dcterms:W3CDTF">2019-05-06T15:42:07Z</dcterms:created>
  <dcterms:modified xsi:type="dcterms:W3CDTF">2020-06-03T12:56:59Z</dcterms:modified>
</cp:coreProperties>
</file>