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536" r:id="rId2"/>
    <p:sldId id="658" r:id="rId3"/>
    <p:sldId id="659" r:id="rId4"/>
    <p:sldId id="660" r:id="rId5"/>
    <p:sldId id="667" r:id="rId6"/>
    <p:sldId id="661" r:id="rId7"/>
    <p:sldId id="671" r:id="rId8"/>
    <p:sldId id="662" r:id="rId9"/>
    <p:sldId id="663" r:id="rId10"/>
    <p:sldId id="672" r:id="rId11"/>
    <p:sldId id="673" r:id="rId12"/>
    <p:sldId id="674" r:id="rId13"/>
    <p:sldId id="634" r:id="rId14"/>
    <p:sldId id="635" r:id="rId15"/>
    <p:sldId id="636" r:id="rId16"/>
    <p:sldId id="539" r:id="rId17"/>
    <p:sldId id="587" r:id="rId18"/>
    <p:sldId id="666" r:id="rId19"/>
    <p:sldId id="668" r:id="rId20"/>
    <p:sldId id="669" r:id="rId21"/>
    <p:sldId id="640" r:id="rId22"/>
    <p:sldId id="641" r:id="rId23"/>
    <p:sldId id="637" r:id="rId24"/>
    <p:sldId id="439" r:id="rId25"/>
    <p:sldId id="462" r:id="rId26"/>
    <p:sldId id="540" r:id="rId27"/>
    <p:sldId id="568" r:id="rId28"/>
    <p:sldId id="642" r:id="rId29"/>
    <p:sldId id="572" r:id="rId30"/>
    <p:sldId id="548" r:id="rId31"/>
    <p:sldId id="382" r:id="rId32"/>
    <p:sldId id="556" r:id="rId33"/>
    <p:sldId id="504" r:id="rId34"/>
    <p:sldId id="573" r:id="rId35"/>
    <p:sldId id="505" r:id="rId36"/>
    <p:sldId id="646" r:id="rId37"/>
    <p:sldId id="647" r:id="rId38"/>
    <p:sldId id="664" r:id="rId39"/>
    <p:sldId id="665" r:id="rId40"/>
    <p:sldId id="670" r:id="rId41"/>
    <p:sldId id="260" r:id="rId42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581"/>
    <a:srgbClr val="265441"/>
    <a:srgbClr val="E8E7E3"/>
    <a:srgbClr val="EFEFEB"/>
    <a:srgbClr val="F5F5F0"/>
    <a:srgbClr val="E4E4E4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4D8-4DA4-490E-8994-F490C5272BC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AB9F-6397-46D6-A1DD-E6146B5A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68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5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0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826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22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038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28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300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16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30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981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39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64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10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37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72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7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8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6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9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9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" y="23811"/>
            <a:ext cx="1470000" cy="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" y="57665"/>
            <a:ext cx="1543500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hyperlink" Target="https://twitter.com/DSM_Gro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DSMGroup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www.linkedin.com/company/dsmgro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58"/>
            <a:ext cx="12192000" cy="690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777" y="465513"/>
            <a:ext cx="7465687" cy="43641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Структурные преобразования </a:t>
            </a:r>
            <a:r>
              <a:rPr lang="ru-RU" b="1" dirty="0" err="1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фармрынка</a:t>
            </a:r>
            <a:r>
              <a:rPr lang="ru-RU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sz="4800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Будущее или реальность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59A581"/>
                </a:solidFill>
                <a:latin typeface="+mn-lt"/>
              </a:rPr>
              <a:t>9 </a:t>
            </a:r>
            <a:r>
              <a:rPr lang="ru-RU" sz="4000" b="1" dirty="0" smtClean="0">
                <a:solidFill>
                  <a:srgbClr val="59A581"/>
                </a:solidFill>
                <a:latin typeface="+mn-lt"/>
              </a:rPr>
              <a:t>месяцев 2022</a:t>
            </a:r>
            <a:endParaRPr lang="ru-RU" sz="4000" b="1" dirty="0">
              <a:solidFill>
                <a:srgbClr val="59A581"/>
              </a:solidFill>
              <a:latin typeface="+mn-lt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16132" y="6030194"/>
            <a:ext cx="187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928554" y="6030194"/>
            <a:ext cx="78887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24 ноября 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Одиннадцатый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форум финансовых директоров фармацевтического бизнеса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Pharma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 CFO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2022</a:t>
            </a:r>
          </a:p>
          <a:p>
            <a:pPr algn="ctr" eaLnBrk="1" hangingPunct="1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72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Закупка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онко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-препаратов сместилась в региональную льготу</a:t>
            </a:r>
            <a:endParaRPr lang="ru-RU" sz="16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37" y="1342172"/>
            <a:ext cx="9155463" cy="47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50408" y="217611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аптек продолжается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084881"/>
            <a:ext cx="8610601" cy="5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10" y="2951662"/>
            <a:ext cx="887093" cy="887093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60746" y="203828"/>
            <a:ext cx="8473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Количество аптек растет за счет развития федеральных сетей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2" y="1608288"/>
            <a:ext cx="1213162" cy="29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7080" y="1906438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+ 1000 точек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45" y="2266536"/>
            <a:ext cx="1319839" cy="527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6178" y="2772849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+ 220 точек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85058" y="3516399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+ 180 точек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60639" y="4212972"/>
            <a:ext cx="20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счет расширения географии: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16" y="4857629"/>
            <a:ext cx="1058374" cy="4435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11" y="5455742"/>
            <a:ext cx="1146844" cy="541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55" y="1608288"/>
            <a:ext cx="8539922" cy="42632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3" y="4973675"/>
            <a:ext cx="654926" cy="6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9 месяцев 2022: итоги аптечной розницы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33" y="974125"/>
            <a:ext cx="9716036" cy="5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 лета рост рынка существенно замедлился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9 месяцев – +20%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" y="1276710"/>
            <a:ext cx="10165327" cy="51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9330" y="308057"/>
            <a:ext cx="8111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снижается с апреля.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9 месяцев совокупно 0%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53" y="1477364"/>
            <a:ext cx="9801551" cy="49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Если в рублях рынок растет, то к 2020 году в упаковках наблюдается падение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5" y="1812176"/>
            <a:ext cx="10570422" cy="42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Существенный рост рынка обеспечен не только «мартом»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1673283"/>
            <a:ext cx="10705078" cy="43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роста рынка в 2022 году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91" y="1030778"/>
            <a:ext cx="10174327" cy="53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Заболеваемость и динамика продаж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ковидных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препаратов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3" y="1053620"/>
            <a:ext cx="9734551" cy="52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9 месяцев 2022: рост рынка высокий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2" y="912591"/>
            <a:ext cx="10095851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Продажи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ковидных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препаратов ниже уровня 2021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7" y="1064035"/>
            <a:ext cx="10186656" cy="5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87236" y="249897"/>
            <a:ext cx="87533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средневзвешенной стоимости упаковки за 9 месяцев - +20%. Показатель превысил уровень в 300 рублей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32" y="1596439"/>
            <a:ext cx="8354837" cy="48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19494" y="325494"/>
            <a:ext cx="827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Наценка в 2022 году держится ниже уровня в 25%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481501"/>
            <a:ext cx="10202899" cy="46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Цены на лекарства продолжают снижаться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26" y="826316"/>
            <a:ext cx="8297039" cy="56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После «существенного» роста цен дорогостоящие ЛП показывают максимальное снижение</a:t>
            </a:r>
            <a:endParaRPr lang="ru-RU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1" y="1343996"/>
            <a:ext cx="9915190" cy="47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Относительно 2021 года доля дорогостоящих препаратов выросла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13" y="1209921"/>
            <a:ext cx="8378744" cy="5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Препараты с ценой свыше 500 рублей растут сильнее всего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902759"/>
            <a:ext cx="10710103" cy="33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«дешевых» препаратов опять падает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67" y="961119"/>
            <a:ext cx="8807957" cy="55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Продажи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OTC—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препаратов падаю 4-ый месяц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" y="1035588"/>
            <a:ext cx="10601461" cy="54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72094" y="185679"/>
            <a:ext cx="8570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 лета ЖВНЛП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показыют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отрицательную динамику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8" y="947449"/>
            <a:ext cx="10376721" cy="55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02376" y="404665"/>
            <a:ext cx="9537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государственного сегмента в 2022 году немного сократилась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6" y="1329506"/>
            <a:ext cx="9759673" cy="50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Во 3 квартале рынок сильнее растут за счет локализованных препаратов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6" y="993892"/>
            <a:ext cx="10408307" cy="55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30692" y="161054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АТС группы по итогам 9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9" y="1165203"/>
            <a:ext cx="1023607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в сентябре почти все АТС «в минусе»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4" y="1071556"/>
            <a:ext cx="10242168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Быстрорастущие бренды уже не относятся к «сезонным» препаратам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7" y="1452562"/>
            <a:ext cx="9947220" cy="40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Несмотря на лидирующие строчки, ТОП-5 показывает в сентябре отрицательную динамику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6" y="1501314"/>
            <a:ext cx="96678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ТОП-15 производителей лекарств на аптечном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" y="1547812"/>
            <a:ext cx="96297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Онлайн – как средство для поиска лекарств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Прирост за 9 месяцев – на 60%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543"/>
            <a:ext cx="10583573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30400" y="314280"/>
            <a:ext cx="833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Со второго квартала доля онлайн не растет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6" y="1931109"/>
            <a:ext cx="10372877" cy="44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Концентрация в е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Com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выше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0" y="827719"/>
            <a:ext cx="98298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лидеры в основном занимают лучшую позицию, чем в целом на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2" y="953155"/>
            <a:ext cx="98298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9 месяцев 2022: итоги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госзакупок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5" y="1251965"/>
            <a:ext cx="9936178" cy="51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8533" y="277660"/>
            <a:ext cx="818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Прогнозы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7" y="935692"/>
            <a:ext cx="10321423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pic>
        <p:nvPicPr>
          <p:cNvPr id="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4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0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6" y="4521559"/>
            <a:ext cx="451520" cy="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9 месяцев 2022: итоги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госзакупок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218184"/>
            <a:ext cx="9879028" cy="50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госпитальных закупок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</a:rPr>
              <a:t>Сильнее всего растут закупки по фонду «Круг добра»</a:t>
            </a:r>
            <a:endParaRPr lang="ru-RU" sz="16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1600" b="1" dirty="0" smtClean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10" y="1512315"/>
            <a:ext cx="3140916" cy="4687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47" y="1682873"/>
            <a:ext cx="6224555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Закупки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ковидных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препаратов летом заметно ниже уровня 2021 года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1056364"/>
            <a:ext cx="9811711" cy="54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закупок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федеральной льготе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1600" b="1" dirty="0" smtClean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</a:rPr>
              <a:t>По </a:t>
            </a:r>
            <a:r>
              <a:rPr lang="ru-RU" sz="1600" b="1" dirty="0" err="1" smtClean="0">
                <a:solidFill>
                  <a:srgbClr val="008000"/>
                </a:solidFill>
                <a:latin typeface="Verdana" pitchFamily="34" charset="0"/>
              </a:rPr>
              <a:t>высокозатратным</a:t>
            </a:r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</a:rPr>
              <a:t> нозологиям объем закупок превысил показатель плана на 2022 год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8" y="1590452"/>
            <a:ext cx="3685997" cy="4425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997" y="1590452"/>
            <a:ext cx="5116303" cy="44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закупок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региональной льготе</a:t>
            </a:r>
          </a:p>
          <a:p>
            <a:endParaRPr lang="ru-RU" sz="2000" b="1" dirty="0" smtClean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</a:rPr>
              <a:t>На региональном уровне растет финансирование </a:t>
            </a:r>
            <a:r>
              <a:rPr lang="ru-RU" sz="1600" b="1" dirty="0" err="1" smtClean="0">
                <a:solidFill>
                  <a:srgbClr val="008000"/>
                </a:solidFill>
                <a:latin typeface="Verdana" pitchFamily="34" charset="0"/>
              </a:rPr>
              <a:t>орфанных</a:t>
            </a:r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</a:rPr>
              <a:t> заболеваний</a:t>
            </a:r>
            <a:endParaRPr lang="ru-RU" sz="16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2" y="1541421"/>
            <a:ext cx="3697824" cy="431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78" y="1541421"/>
            <a:ext cx="5317572" cy="46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636BACD-FC9E-4803-B2FE-5AD23374D20B}" vid="{F7F73448-CAD5-4FA4-97DD-6F7B99D9A7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77445</TotalTime>
  <Words>747</Words>
  <Application>Microsoft Office PowerPoint</Application>
  <PresentationFormat>Широкоэкранный</PresentationFormat>
  <Paragraphs>126</Paragraphs>
  <Slides>41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Verdana</vt:lpstr>
      <vt:lpstr>Тема1</vt:lpstr>
      <vt:lpstr>Структурные преобразования фармрынка.  Будущее или реальность 9 месяцев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Гаджиева Жаля</cp:lastModifiedBy>
  <cp:revision>797</cp:revision>
  <cp:lastPrinted>2020-10-01T16:09:55Z</cp:lastPrinted>
  <dcterms:created xsi:type="dcterms:W3CDTF">2019-05-06T15:42:07Z</dcterms:created>
  <dcterms:modified xsi:type="dcterms:W3CDTF">2022-11-24T09:33:46Z</dcterms:modified>
</cp:coreProperties>
</file>