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536" r:id="rId2"/>
    <p:sldId id="634" r:id="rId3"/>
    <p:sldId id="635" r:id="rId4"/>
    <p:sldId id="636" r:id="rId5"/>
    <p:sldId id="539" r:id="rId6"/>
    <p:sldId id="587" r:id="rId7"/>
    <p:sldId id="666" r:id="rId8"/>
    <p:sldId id="640" r:id="rId9"/>
    <p:sldId id="641" r:id="rId10"/>
    <p:sldId id="637" r:id="rId11"/>
    <p:sldId id="439" r:id="rId12"/>
    <p:sldId id="462" r:id="rId13"/>
    <p:sldId id="540" r:id="rId14"/>
    <p:sldId id="642" r:id="rId15"/>
    <p:sldId id="572" r:id="rId16"/>
    <p:sldId id="548" r:id="rId17"/>
    <p:sldId id="382" r:id="rId18"/>
    <p:sldId id="556" r:id="rId19"/>
    <p:sldId id="504" r:id="rId20"/>
    <p:sldId id="573" r:id="rId21"/>
    <p:sldId id="505" r:id="rId22"/>
    <p:sldId id="667" r:id="rId23"/>
    <p:sldId id="668" r:id="rId24"/>
    <p:sldId id="669" r:id="rId25"/>
    <p:sldId id="646" r:id="rId26"/>
    <p:sldId id="647" r:id="rId27"/>
    <p:sldId id="670" r:id="rId28"/>
    <p:sldId id="260" r:id="rId29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581"/>
    <a:srgbClr val="265441"/>
    <a:srgbClr val="E8E7E3"/>
    <a:srgbClr val="EFEFEB"/>
    <a:srgbClr val="F5F5F0"/>
    <a:srgbClr val="E4E4E4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01" d="100"/>
          <a:sy n="101" d="100"/>
        </p:scale>
        <p:origin x="126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C4D8-4DA4-490E-8994-F490C5272BC4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3AB9F-6397-46D6-A1DD-E6146B5A3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4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08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826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822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300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15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016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16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898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3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7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1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" y="23811"/>
            <a:ext cx="1470000" cy="8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" y="57665"/>
            <a:ext cx="1543500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1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hyperlink" Target="https://twitter.com/DSM_Gro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DSMGroup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s://www.linkedin.com/company/dsmgrou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958"/>
            <a:ext cx="12192000" cy="690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778" y="183890"/>
            <a:ext cx="7315200" cy="358026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265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Фармрынок</a:t>
            </a:r>
            <a:r>
              <a:rPr lang="ru-RU" b="1" dirty="0" smtClean="0">
                <a:solidFill>
                  <a:srgbClr val="265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России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59A581"/>
                </a:solidFill>
                <a:latin typeface="+mn-lt"/>
              </a:rPr>
              <a:t>Итоги </a:t>
            </a:r>
            <a:r>
              <a:rPr lang="ru-RU" sz="4800" b="1" dirty="0" smtClean="0">
                <a:solidFill>
                  <a:srgbClr val="59A581"/>
                </a:solidFill>
                <a:latin typeface="+mn-lt"/>
              </a:rPr>
              <a:t>июль </a:t>
            </a:r>
            <a:r>
              <a:rPr lang="ru-RU" sz="4800" b="1" dirty="0" smtClean="0">
                <a:solidFill>
                  <a:srgbClr val="59A581"/>
                </a:solidFill>
                <a:latin typeface="+mn-lt"/>
              </a:rPr>
              <a:t>2022</a:t>
            </a:r>
            <a:endParaRPr lang="ru-RU" sz="4800" b="1" dirty="0">
              <a:solidFill>
                <a:srgbClr val="59A581"/>
              </a:solidFill>
              <a:latin typeface="+mn-lt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414778" y="6017089"/>
            <a:ext cx="4393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Group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711869" y="6030193"/>
            <a:ext cx="3779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Август 2022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72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Цены на лекарства продолжают снижаться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06" y="1016553"/>
            <a:ext cx="7737315" cy="52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83363" y="28037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После «существенного» роста цен дорогостоящие ЛП показывают максимальное снижение</a:t>
            </a:r>
            <a:endParaRPr lang="ru-RU" sz="20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3" y="1285806"/>
            <a:ext cx="10165186" cy="48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Относительно 2021 года доля дорогостоящих препаратов выросла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98" y="1265007"/>
            <a:ext cx="7968163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Препараты с ценой свыше 500 рублей росли сильнее всего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8950"/>
            <a:ext cx="10821900" cy="33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июле упали продажи безрецептурных препаратов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" y="1010896"/>
            <a:ext cx="10584836" cy="54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3"/>
            <a:ext cx="8570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Летом ЖВНЛП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показали уже отрицательную динамику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50" y="1267220"/>
            <a:ext cx="9667701" cy="51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Продажи импортных препаратов в июле снизились сильнее, чем локализованных</a:t>
            </a:r>
            <a:endParaRPr lang="ru-RU" sz="2000" b="1" dirty="0" smtClean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407805"/>
            <a:ext cx="5759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latin typeface="Verdana" pitchFamily="34" charset="0"/>
              </a:rPr>
              <a:t>Примечание: локализованные ЛП – ЛП, которые производятся на территории России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87" y="995557"/>
            <a:ext cx="9926124" cy="53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30692" y="161054"/>
            <a:ext cx="888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6 АТС-групп показывают отрицательную динамику в рублях в июле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итогам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7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2" y="1121434"/>
            <a:ext cx="10236071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в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июле все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АТС «в минусе»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14" y="1246114"/>
            <a:ext cx="10242168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ТОП-1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5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брендов по итогам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7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месяцев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09" y="1444249"/>
            <a:ext cx="10008211" cy="40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97056" y="322907"/>
            <a:ext cx="8473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7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месяцев 2022: итоги аптечной розницы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21" y="1082190"/>
            <a:ext cx="9221145" cy="51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Только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«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Ксарелто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» сохранил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позиции с прошлого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68" y="1782946"/>
            <a:ext cx="10157994" cy="41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ТОП-15 производителей лекарств на аптечном рынке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1" y="1572750"/>
            <a:ext cx="10059514" cy="39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Рост аптечных продаж по типам товара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32" y="1074678"/>
            <a:ext cx="9492295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Аптечные продажи БАД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9" y="975216"/>
            <a:ext cx="5595352" cy="562601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stCxn id="2" idx="1"/>
            <a:endCxn id="2" idx="3"/>
          </p:cNvCxnSpPr>
          <p:nvPr/>
        </p:nvCxnSpPr>
        <p:spPr>
          <a:xfrm>
            <a:off x="164099" y="3788226"/>
            <a:ext cx="559535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87" y="975216"/>
            <a:ext cx="3613263" cy="2813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187" y="3864424"/>
            <a:ext cx="3613263" cy="28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Аптечные продажи косметики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4" y="941950"/>
            <a:ext cx="5628437" cy="5659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59" y="941950"/>
            <a:ext cx="3916815" cy="56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Онлайн – как средство для поиска лекарств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Прирост за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7 месяцев –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67%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1447653"/>
            <a:ext cx="10583573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30400" y="314280"/>
            <a:ext cx="83337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 апреля 2022 года доля онлайн держится на одном уровне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7484"/>
            <a:ext cx="10824255" cy="45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" y="4388446"/>
            <a:ext cx="9263149" cy="2577619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Рецептурные препараты занимают в </a:t>
            </a:r>
            <a:r>
              <a:rPr lang="en-US" sz="2000" b="1" dirty="0" err="1" smtClean="0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большую долю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" y="1381402"/>
            <a:ext cx="3101827" cy="28758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497" y="1381402"/>
            <a:ext cx="3020210" cy="31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pic>
        <p:nvPicPr>
          <p:cNvPr id="9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44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30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16" y="4521559"/>
            <a:ext cx="451520" cy="4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6482" y="213351"/>
            <a:ext cx="8329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июле продажи были ниже уровня 2021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9" y="1360414"/>
            <a:ext cx="10058401" cy="50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9330" y="308057"/>
            <a:ext cx="81117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уровень потребления снижается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четвертый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месяц подряд.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7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месяцев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совокупно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пока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+3,2%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7" y="1477394"/>
            <a:ext cx="10232388" cy="51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Если в рублях рынок растет, то к 2020 году в упаковках наблюдается падение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995054"/>
            <a:ext cx="9973402" cy="39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Существенный рост рынка обеспечен не только «мартом» 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" y="1790438"/>
            <a:ext cx="10620895" cy="42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6482" y="213351"/>
            <a:ext cx="83297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Факторы роста рынка в 2022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году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Рост заболеваемости в июле не привел к росту аптечных продаж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23005"/>
            <a:ext cx="10044796" cy="52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87236" y="249897"/>
            <a:ext cx="87533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Рост средневзвешенной стоимости упаковки за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7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месяцев -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+17%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98" y="1419168"/>
            <a:ext cx="8728911" cy="50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19494" y="325494"/>
            <a:ext cx="8279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Наценка в 2022 году держится ниже уровня в 25%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96" y="1637002"/>
            <a:ext cx="9792893" cy="45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636BACD-FC9E-4803-B2FE-5AD23374D20B}" vid="{F7F73448-CAD5-4FA4-97DD-6F7B99D9A76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77286</TotalTime>
  <Words>487</Words>
  <Application>Microsoft Office PowerPoint</Application>
  <PresentationFormat>Широкоэкранный</PresentationFormat>
  <Paragraphs>76</Paragraphs>
  <Slides>28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Тема1</vt:lpstr>
      <vt:lpstr>Фармрынок России  Итоги июль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Нечаева Юлия</cp:lastModifiedBy>
  <cp:revision>788</cp:revision>
  <cp:lastPrinted>2020-10-01T16:09:55Z</cp:lastPrinted>
  <dcterms:created xsi:type="dcterms:W3CDTF">2019-05-06T15:42:07Z</dcterms:created>
  <dcterms:modified xsi:type="dcterms:W3CDTF">2022-08-30T13:02:11Z</dcterms:modified>
</cp:coreProperties>
</file>