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342" r:id="rId2"/>
    <p:sldId id="412" r:id="rId3"/>
    <p:sldId id="469" r:id="rId4"/>
    <p:sldId id="448" r:id="rId5"/>
    <p:sldId id="399" r:id="rId6"/>
    <p:sldId id="413" r:id="rId7"/>
    <p:sldId id="414" r:id="rId8"/>
    <p:sldId id="443" r:id="rId9"/>
    <p:sldId id="435" r:id="rId10"/>
    <p:sldId id="372" r:id="rId11"/>
    <p:sldId id="436" r:id="rId12"/>
    <p:sldId id="437" r:id="rId13"/>
    <p:sldId id="439" r:id="rId14"/>
    <p:sldId id="438" r:id="rId15"/>
    <p:sldId id="382" r:id="rId16"/>
    <p:sldId id="444" r:id="rId17"/>
    <p:sldId id="423" r:id="rId18"/>
    <p:sldId id="447" r:id="rId19"/>
    <p:sldId id="416" r:id="rId20"/>
    <p:sldId id="456" r:id="rId21"/>
    <p:sldId id="460" r:id="rId22"/>
    <p:sldId id="461" r:id="rId23"/>
    <p:sldId id="462" r:id="rId24"/>
    <p:sldId id="464" r:id="rId25"/>
    <p:sldId id="465" r:id="rId26"/>
    <p:sldId id="466" r:id="rId27"/>
    <p:sldId id="467" r:id="rId28"/>
    <p:sldId id="388" r:id="rId29"/>
    <p:sldId id="26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86512" autoAdjust="0"/>
  </p:normalViewPr>
  <p:slideViewPr>
    <p:cSldViewPr snapToGrid="0">
      <p:cViewPr varScale="1">
        <p:scale>
          <a:sx n="100" d="100"/>
          <a:sy n="100" d="100"/>
        </p:scale>
        <p:origin x="94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29FCC-8105-4F1E-B642-B6D984AFABFE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1F7AF-14C5-412E-901A-764746F39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4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62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377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90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906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475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56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574" indent="-288297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189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465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5741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017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8292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9568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0844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12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84223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56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574" indent="-288297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189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465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5741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017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8292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9568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0844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14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52950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296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27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1491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61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3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4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7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6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06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9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58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9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32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05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4DC17-E7CF-495A-8185-B3828E0B213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8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Название 2"/>
          <p:cNvSpPr txBox="1">
            <a:spLocks/>
          </p:cNvSpPr>
          <p:nvPr/>
        </p:nvSpPr>
        <p:spPr>
          <a:xfrm>
            <a:off x="934510" y="1402437"/>
            <a:ext cx="10322979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2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4000" dirty="0" err="1">
                <a:effectLst/>
              </a:rPr>
              <a:t>Фармрынок</a:t>
            </a:r>
            <a:r>
              <a:rPr lang="ru-RU" sz="4000" dirty="0">
                <a:effectLst/>
              </a:rPr>
              <a:t> России </a:t>
            </a:r>
            <a:r>
              <a:rPr lang="ru-RU" sz="4000" dirty="0" smtClean="0">
                <a:effectLst/>
              </a:rPr>
              <a:t>: </a:t>
            </a:r>
          </a:p>
          <a:p>
            <a:pPr algn="ctr"/>
            <a:r>
              <a:rPr lang="ru-RU" sz="4000" dirty="0" smtClean="0">
                <a:effectLst/>
              </a:rPr>
              <a:t>есть </a:t>
            </a:r>
            <a:r>
              <a:rPr lang="ru-RU" sz="4000" dirty="0">
                <a:effectLst/>
              </a:rPr>
              <a:t>ли «жизнь» во время пандемии</a:t>
            </a:r>
            <a:endParaRPr lang="ru-RU" sz="4000" dirty="0"/>
          </a:p>
        </p:txBody>
      </p:sp>
      <p:sp>
        <p:nvSpPr>
          <p:cNvPr id="7" name="Text Box 84"/>
          <p:cNvSpPr txBox="1">
            <a:spLocks noChangeArrowheads="1"/>
          </p:cNvSpPr>
          <p:nvPr/>
        </p:nvSpPr>
        <p:spPr bwMode="auto">
          <a:xfrm>
            <a:off x="499919" y="6036528"/>
            <a:ext cx="4393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DSM Group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270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8412088" y="6036528"/>
            <a:ext cx="3779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10 сентября 2020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270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72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07572" y="249897"/>
            <a:ext cx="8728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Летом цены на лекарства снижаются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38" y="1538296"/>
            <a:ext cx="8760262" cy="421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07572" y="249897"/>
            <a:ext cx="87280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2020 году средневзвешенная стоимость упаковки выросла относительно 7 месяцев 2020 года на 11,4%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41" y="1253078"/>
            <a:ext cx="8766820" cy="521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00238" y="277286"/>
            <a:ext cx="84306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Потребление дорогостоящих препаратов растет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72" y="933612"/>
            <a:ext cx="8725244" cy="555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083363" y="280377"/>
            <a:ext cx="87280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Цены растут только на дешевые препараты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целом инфляция за 7 месяцев составляет 3,3%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89" y="1528930"/>
            <a:ext cx="9538011" cy="45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100238" y="277286"/>
            <a:ext cx="84306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Спрос на дешевые препараты снижается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98821"/>
            <a:ext cx="9119348" cy="28563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82" y="3895626"/>
            <a:ext cx="9132993" cy="269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44760" y="221439"/>
            <a:ext cx="888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Высокий спрос на препараты групп 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J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 и 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L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 сохраняется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20" y="930783"/>
            <a:ext cx="10364098" cy="53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35235" y="411939"/>
            <a:ext cx="888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4 группы обеспечивают рынку повышенный рост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49" y="1221889"/>
            <a:ext cx="9656901" cy="51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3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325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Рейтинг препаратов в аптеках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4" y="1590674"/>
            <a:ext cx="1018638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3251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Высокую положительную динамику препаратам обеспечивают «</a:t>
            </a:r>
            <a:r>
              <a:rPr lang="ru-RU" sz="2000" b="1" dirty="0" err="1" smtClean="0">
                <a:solidFill>
                  <a:srgbClr val="008000"/>
                </a:solidFill>
                <a:latin typeface="Verdana" pitchFamily="34" charset="0"/>
              </a:rPr>
              <a:t>постковидные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» месяцы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670" y="4691167"/>
            <a:ext cx="2782144" cy="17810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11" y="4691167"/>
            <a:ext cx="2782144" cy="17810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081" y="4691167"/>
            <a:ext cx="2782144" cy="17810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838" y="4691167"/>
            <a:ext cx="2782145" cy="17810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5415" y="1341239"/>
            <a:ext cx="7209619" cy="302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99" y="1439986"/>
            <a:ext cx="9322289" cy="5376693"/>
          </a:xfrm>
          <a:prstGeom prst="rect">
            <a:avLst/>
          </a:prstGeom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b="1" dirty="0" smtClean="0">
                <a:latin typeface="Verdana" pitchFamily="34" charset="0"/>
              </a:rPr>
              <a:t>еженедельный </a:t>
            </a:r>
            <a:r>
              <a:rPr lang="ru-RU" sz="800" b="1" dirty="0">
                <a:latin typeface="Verdana" pitchFamily="34" charset="0"/>
              </a:rPr>
              <a:t>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574800" y="360000"/>
            <a:ext cx="9271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Предварительные итоги августа: +12% в рублях, 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-1% в упаковках.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За 8 месяцев: +9,6% в рублях, 0% в упаковках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320" y="1567014"/>
            <a:ext cx="5742756" cy="4364308"/>
          </a:xfrm>
          <a:prstGeom prst="rect">
            <a:avLst/>
          </a:prstGeom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6680" y="314280"/>
            <a:ext cx="8035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Итоги 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7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 месяцев: динамика положительная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61159"/>
            <a:ext cx="5577447" cy="427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946640" y="2402160"/>
            <a:ext cx="80355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Verdana" pitchFamily="34" charset="0"/>
              </a:rPr>
              <a:t>Государственный сегмент</a:t>
            </a:r>
            <a:endParaRPr lang="ru-RU" sz="32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последние годы заметно выросла доля региональной льготы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государственного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23" y="1189587"/>
            <a:ext cx="9677777" cy="533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упаковках больше всего закупается лекарств для нужд ЛПУ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государственного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389" y="1459285"/>
            <a:ext cx="8742422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Средневзвешенная стоимость упаковки в </a:t>
            </a:r>
            <a:r>
              <a:rPr lang="ru-RU" sz="2000" b="1" dirty="0" err="1" smtClean="0">
                <a:solidFill>
                  <a:srgbClr val="008000"/>
                </a:solidFill>
                <a:latin typeface="Verdana" pitchFamily="34" charset="0"/>
              </a:rPr>
              <a:t>госзакупках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 неуклонно растет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государственного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318" y="1425754"/>
            <a:ext cx="8625855" cy="491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8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058400" y="118700"/>
            <a:ext cx="808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Структура по АТС группам: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Доля онкологических препаратов продолжает расти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государственного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826586"/>
            <a:ext cx="8831218" cy="55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058400" y="118700"/>
            <a:ext cx="808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Структура по АТС группам: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Лидеры роста по объему закупок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государственного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90801"/>
            <a:ext cx="8686800" cy="54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3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6411723"/>
            <a:ext cx="774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государственного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 smtClean="0">
                <a:latin typeface="Verdana" pitchFamily="34" charset="0"/>
              </a:rPr>
              <a:t>Group</a:t>
            </a:r>
            <a:endParaRPr lang="ru-RU" sz="800" b="1" dirty="0" smtClean="0">
              <a:latin typeface="Verdana" pitchFamily="34" charset="0"/>
            </a:endParaRPr>
          </a:p>
          <a:p>
            <a:endParaRPr lang="ru-RU" sz="800" b="1" dirty="0" smtClean="0">
              <a:latin typeface="Verdana" pitchFamily="34" charset="0"/>
            </a:endParaRPr>
          </a:p>
          <a:p>
            <a:r>
              <a:rPr lang="ru-RU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Примечание: локализованные препараты – лекарственные средства, произведенные на территории России</a:t>
            </a:r>
            <a:endParaRPr lang="ru-RU" sz="8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Импортные препараты превалируют в государственных затратах в денежном выражении, в упаковках лидерство у локализованных препаратов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9" y="1865109"/>
            <a:ext cx="10398835" cy="436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92301" y="226864"/>
            <a:ext cx="74300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Рейтинг производителей в </a:t>
            </a:r>
            <a:r>
              <a:rPr lang="ru-RU" sz="2000" b="1" dirty="0" err="1" smtClean="0">
                <a:solidFill>
                  <a:srgbClr val="008000"/>
                </a:solidFill>
                <a:latin typeface="Verdana" pitchFamily="34" charset="0"/>
              </a:rPr>
              <a:t>госзакупках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30" y="999653"/>
            <a:ext cx="10000971" cy="5593116"/>
          </a:xfrm>
          <a:prstGeom prst="rect">
            <a:avLst/>
          </a:prstGeom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государственного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7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358699" y="165517"/>
            <a:ext cx="81873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Пора менять прогнозы: 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 итогам года +8% в рублях, -3% в упаковках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20" y="1088847"/>
            <a:ext cx="9570720" cy="551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5720" y="1916834"/>
            <a:ext cx="5040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Актуальная информация</a:t>
            </a:r>
          </a:p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 </a:t>
            </a:r>
            <a:r>
              <a:rPr lang="ru-RU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фармрынке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rgbClr val="0B9342"/>
              </a:solidFill>
            </a:endParaRPr>
          </a:p>
          <a:p>
            <a:pPr algn="ctr"/>
            <a:r>
              <a:rPr lang="en-US" sz="2400" b="1" dirty="0">
                <a:solidFill>
                  <a:srgbClr val="0B9342"/>
                </a:solidFill>
                <a:latin typeface="Arial" charset="0"/>
                <a:ea typeface="Arial" charset="0"/>
              </a:rPr>
              <a:t>WWW.DSM.RU</a:t>
            </a:r>
            <a:endParaRPr lang="ru-RU" sz="2400" b="1" dirty="0">
              <a:solidFill>
                <a:srgbClr val="0B9342"/>
              </a:solidFill>
              <a:latin typeface="Arial" charset="0"/>
              <a:ea typeface="Arial" charset="0"/>
            </a:endParaRPr>
          </a:p>
          <a:p>
            <a:pPr algn="ctr"/>
            <a:endParaRPr lang="ru-RU" sz="2400" b="1" dirty="0"/>
          </a:p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на страницах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DSM Group: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ru-RU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5039308" y="4598953"/>
            <a:ext cx="2113384" cy="472216"/>
            <a:chOff x="3419872" y="4598953"/>
            <a:chExt cx="2113384" cy="47221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598953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112" y="4606039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4613969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53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6680" y="314280"/>
            <a:ext cx="8035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Доля государственного сегмента – максимальная за последние 10 лет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4" y="1350087"/>
            <a:ext cx="9983406" cy="495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946640" y="2402160"/>
            <a:ext cx="803556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Verdana" pitchFamily="34" charset="0"/>
              </a:rPr>
              <a:t>Коммерческий сегмент:</a:t>
            </a:r>
          </a:p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Verdana" pitchFamily="34" charset="0"/>
              </a:rPr>
              <a:t> основные тренды</a:t>
            </a:r>
            <a:endParaRPr lang="ru-RU" sz="32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1117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Без учета марта рынок растет в рублях в 2 раза меньше, а в упаковках заметно сокращается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50" y="1598331"/>
            <a:ext cx="5459201" cy="4472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351" y="1598331"/>
            <a:ext cx="5548882" cy="442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июне-июле наблюдается небольшой прирост относительно прошлого года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270000"/>
            <a:ext cx="10150438" cy="508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1117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упаковках потребление снижается четвертый месяц подряд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99" y="1296714"/>
            <a:ext cx="10136233" cy="507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111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Вот такое лето в 2020 году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34" y="1524001"/>
            <a:ext cx="5375782" cy="48420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51" y="1524001"/>
            <a:ext cx="5375782" cy="4842056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739067" y="1524001"/>
            <a:ext cx="0" cy="484205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2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6680" y="314280"/>
            <a:ext cx="8035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Факторы роста рынка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ЛП: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Ценовой фактор меньше всего влияет на рост рынка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1250163"/>
            <a:ext cx="10058797" cy="507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30252</TotalTime>
  <Words>506</Words>
  <Application>Microsoft Office PowerPoint</Application>
  <PresentationFormat>Широкоэкранный</PresentationFormat>
  <Paragraphs>82</Paragraphs>
  <Slides>29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Нечаева Юлия</dc:creator>
  <cp:lastModifiedBy>Нечаева Юлия</cp:lastModifiedBy>
  <cp:revision>330</cp:revision>
  <dcterms:created xsi:type="dcterms:W3CDTF">2019-05-06T15:42:07Z</dcterms:created>
  <dcterms:modified xsi:type="dcterms:W3CDTF">2020-09-17T11:56:42Z</dcterms:modified>
</cp:coreProperties>
</file>