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8" r:id="rId2"/>
    <p:sldId id="353" r:id="rId3"/>
    <p:sldId id="338" r:id="rId4"/>
    <p:sldId id="356" r:id="rId5"/>
    <p:sldId id="357" r:id="rId6"/>
    <p:sldId id="336" r:id="rId7"/>
    <p:sldId id="322" r:id="rId8"/>
    <p:sldId id="323" r:id="rId9"/>
    <p:sldId id="324" r:id="rId10"/>
    <p:sldId id="325" r:id="rId11"/>
    <p:sldId id="337" r:id="rId12"/>
    <p:sldId id="346" r:id="rId13"/>
    <p:sldId id="348" r:id="rId14"/>
    <p:sldId id="349" r:id="rId15"/>
    <p:sldId id="350" r:id="rId16"/>
    <p:sldId id="339" r:id="rId17"/>
    <p:sldId id="340" r:id="rId18"/>
    <p:sldId id="341" r:id="rId19"/>
    <p:sldId id="328" r:id="rId20"/>
    <p:sldId id="343" r:id="rId21"/>
    <p:sldId id="326" r:id="rId22"/>
    <p:sldId id="329" r:id="rId23"/>
    <p:sldId id="354" r:id="rId24"/>
    <p:sldId id="330" r:id="rId25"/>
    <p:sldId id="345" r:id="rId26"/>
    <p:sldId id="355" r:id="rId27"/>
    <p:sldId id="260" r:id="rId28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12" autoAdjust="0"/>
  </p:normalViewPr>
  <p:slideViewPr>
    <p:cSldViewPr snapToGrid="0">
      <p:cViewPr varScale="1">
        <p:scale>
          <a:sx n="76" d="100"/>
          <a:sy n="76" d="100"/>
        </p:scale>
        <p:origin x="898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За точку отсчета исследователи взяли 1963 год и выяснили, что с тех пор содержание витамина А (</a:t>
            </a:r>
            <a:r>
              <a:rPr lang="ru-RU" dirty="0" err="1" smtClean="0">
                <a:effectLst/>
              </a:rPr>
              <a:t>ретинола</a:t>
            </a:r>
            <a:r>
              <a:rPr lang="ru-RU" dirty="0" smtClean="0">
                <a:effectLst/>
              </a:rPr>
              <a:t>) в яблоках и апельсинах снизилось на 66%. И теперь, чтобы организм получил такое же количество </a:t>
            </a:r>
            <a:r>
              <a:rPr lang="ru-RU" dirty="0" err="1" smtClean="0">
                <a:effectLst/>
              </a:rPr>
              <a:t>ретинола</a:t>
            </a:r>
            <a:r>
              <a:rPr lang="ru-RU" dirty="0" smtClean="0">
                <a:effectLst/>
              </a:rPr>
              <a:t>, какое получали наши сограждане 40 лет назад, надо съесть не один плод, а целых три - природный дефицит. По данным Министерства сельского хозяйства США, за те же самые 40 лет этот витамин полностью исчез из говядины, а в курятине его стало меньше на целых 70%. Зелень утратила ценнейший элемент кальций на 46,4%. А один из самых богатых его источников - листовая капуста - обеднела кальцием на 85%. Содержание магния в петрушке, укропе, кинзе и сельдерее упало на 35%, железа - на 41,5%, а в говядине оно сократилось на 28%. Диетологи призывают учесть еще один немаловажный факт. Весной в перезимовавших дарах природы содержание витаминов катастрофически уменьшается: ведь время - их злейший враг. Сильнее всего страдает от длительного хранения витамин С. В яблоках, сорванных прошлой осенью, к весне он разрушается наполовину, в апельсинах, мандаринах и лимонах - на 30%, а в зелени уже через сутки его запасы истощаются на 40-60%. В картофеле к концу весны витамина С остается в 6 раз меньше, и тот на 20% распадается при чистке, остальное улетучивается при варке.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28.10.2020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review.r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rticulus-inf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335588" cy="6858000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-535213" y="4107914"/>
            <a:ext cx="10010775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 err="1" smtClean="0">
                <a:effectLst/>
              </a:rPr>
              <a:t>пРОСТо</a:t>
            </a:r>
            <a:r>
              <a:rPr lang="ru-RU" sz="6000" dirty="0" smtClean="0">
                <a:effectLst/>
              </a:rPr>
              <a:t> </a:t>
            </a:r>
            <a:r>
              <a:rPr lang="ru-RU" sz="6000" dirty="0" err="1">
                <a:effectLst/>
              </a:rPr>
              <a:t>БАДы</a:t>
            </a:r>
            <a:r>
              <a:rPr lang="ru-RU" sz="6000" dirty="0">
                <a:effectLst/>
              </a:rPr>
              <a:t>. 9 месяцев борьбы за здоровье</a:t>
            </a:r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9193977" y="315020"/>
            <a:ext cx="28383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Group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  <a:latin typeface="+mn-lt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03889" y="6046906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29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Октября 2020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…но в последние годы не из-за роста цен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19" y="1059543"/>
            <a:ext cx="9206281" cy="52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Наценка на БАД за 6 лет сократилась на 9%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81" y="1278826"/>
            <a:ext cx="9681219" cy="45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4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260332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Только 2 упаковки БАД в год покупает в аптеке житель России 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7" y="1408429"/>
            <a:ext cx="4153405" cy="4476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417" y="1408429"/>
            <a:ext cx="4123527" cy="44499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843" y="1421912"/>
            <a:ext cx="2995141" cy="419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121906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около 1000 производителей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3" y="1037656"/>
            <a:ext cx="9211686" cy="29436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60" y="3691009"/>
            <a:ext cx="8236429" cy="27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в 2019 году ушедших БАД больше, чем новых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203" y="922453"/>
            <a:ext cx="8816585" cy="28173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4536" y="3739834"/>
            <a:ext cx="7882252" cy="265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49828" y="155691"/>
            <a:ext cx="7806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Аптечный ассортимент БАД: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брендов, ушедших с рынка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79" y="1098264"/>
            <a:ext cx="8477544" cy="52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8"/>
            <a:ext cx="634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стагнации аптечного рынка БАД в упаковках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087" y="1067884"/>
            <a:ext cx="8138865" cy="541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Перераспределение в другие каналы продаж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9" y="1843686"/>
            <a:ext cx="5996450" cy="349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67424" y="1718013"/>
            <a:ext cx="4657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GraphikCy"/>
              </a:rPr>
              <a:t>Прирост категории БАД 2018/2017 год:</a:t>
            </a:r>
          </a:p>
          <a:p>
            <a:endParaRPr lang="ru-RU" dirty="0" smtClean="0">
              <a:solidFill>
                <a:srgbClr val="222222"/>
              </a:solidFill>
              <a:latin typeface="GraphikCy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GraphikCy"/>
              </a:rPr>
              <a:t>«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Ашан ритейл Россия</a:t>
            </a:r>
            <a:r>
              <a:rPr lang="ru-RU" dirty="0" smtClean="0">
                <a:solidFill>
                  <a:srgbClr val="222222"/>
                </a:solidFill>
                <a:latin typeface="GraphikCy"/>
              </a:rPr>
              <a:t>»: 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+10</a:t>
            </a:r>
            <a:r>
              <a:rPr lang="ru-RU" dirty="0" smtClean="0">
                <a:solidFill>
                  <a:srgbClr val="222222"/>
                </a:solidFill>
                <a:latin typeface="GraphikCy"/>
              </a:rPr>
              <a:t>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22222"/>
                </a:solidFill>
                <a:latin typeface="GraphikCy"/>
              </a:rPr>
              <a:t>«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Азбука вкуса» - в 2 раза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6067424" y="3514725"/>
            <a:ext cx="4819651" cy="1905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067424" y="3856672"/>
            <a:ext cx="51720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GraphikCy"/>
              </a:rPr>
              <a:t>Число 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покупателей онлайн-аптек </a:t>
            </a:r>
            <a:r>
              <a:rPr lang="ru-RU" dirty="0" smtClean="0">
                <a:solidFill>
                  <a:srgbClr val="222222"/>
                </a:solidFill>
                <a:latin typeface="GraphikCy"/>
              </a:rPr>
              <a:t>выросло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: 42% респондентов пользовались услугами онлайн-аптек, в то время как в 2016-м </a:t>
            </a:r>
            <a:r>
              <a:rPr lang="ru-RU" dirty="0" smtClean="0">
                <a:solidFill>
                  <a:srgbClr val="222222"/>
                </a:solidFill>
                <a:latin typeface="GraphikCy"/>
              </a:rPr>
              <a:t>их </a:t>
            </a:r>
            <a:r>
              <a:rPr lang="ru-RU" dirty="0">
                <a:solidFill>
                  <a:srgbClr val="222222"/>
                </a:solidFill>
                <a:latin typeface="GraphikCy"/>
              </a:rPr>
              <a:t>доля составляла 32%. Витамины стали самой покупаемой категорией среди опрошенных: их приобретали 28% респондентов.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r>
              <a:rPr lang="ru-RU" sz="1200" dirty="0" err="1">
                <a:solidFill>
                  <a:srgbClr val="222222"/>
                </a:solidFill>
                <a:latin typeface="GraphikCy"/>
              </a:rPr>
              <a:t>Nielsen</a:t>
            </a:r>
            <a:r>
              <a:rPr lang="ru-RU" sz="1200" dirty="0">
                <a:solidFill>
                  <a:srgbClr val="222222"/>
                </a:solidFill>
                <a:latin typeface="GraphikCy"/>
              </a:rPr>
              <a:t> «Поведение покупателей в аптеках</a:t>
            </a:r>
            <a:r>
              <a:rPr lang="ru-RU" sz="1200" dirty="0" smtClean="0">
                <a:solidFill>
                  <a:srgbClr val="222222"/>
                </a:solidFill>
                <a:latin typeface="GraphikCy"/>
              </a:rPr>
              <a:t>», ноябрь </a:t>
            </a:r>
            <a:r>
              <a:rPr lang="ru-RU" sz="1200" dirty="0">
                <a:solidFill>
                  <a:srgbClr val="222222"/>
                </a:solidFill>
                <a:latin typeface="GraphikCy"/>
              </a:rPr>
              <a:t>2018 года</a:t>
            </a:r>
            <a:endParaRPr lang="ru-RU" sz="1200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59999"/>
            <a:ext cx="6517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СТМ на аптечном рынке БАД дает дополнительные 2% к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росту в 2019 году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526843"/>
            <a:ext cx="3890287" cy="4483805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953250" y="6642553"/>
            <a:ext cx="57594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 smtClean="0">
                <a:latin typeface="Verdana" pitchFamily="34" charset="0"/>
              </a:rPr>
              <a:t>Источник: </a:t>
            </a:r>
            <a:r>
              <a:rPr lang="en-US" sz="800" dirty="0" smtClean="0">
                <a:hlinkClick r:id="rId3"/>
              </a:rPr>
              <a:t>https</a:t>
            </a:r>
            <a:r>
              <a:rPr lang="en-US" sz="800" dirty="0">
                <a:hlinkClick r:id="rId3"/>
              </a:rPr>
              <a:t>://goreview.ru/</a:t>
            </a:r>
            <a:endParaRPr lang="ru-RU" sz="800" dirty="0"/>
          </a:p>
          <a:p>
            <a:endParaRPr lang="ru-RU" sz="800" b="1" dirty="0"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7" y="1175150"/>
            <a:ext cx="3707938" cy="2699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9880"/>
            <a:ext cx="3634502" cy="26483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2864" y="1537584"/>
            <a:ext cx="3642025" cy="432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Потребитель еще предпочитает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«дешевые»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Но 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987949"/>
            <a:ext cx="10828994" cy="434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1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0725" y="35083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Интересные факты о БАД</a:t>
            </a:r>
            <a:endParaRPr lang="ru-R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067" y="1982932"/>
            <a:ext cx="33673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Витамины </a:t>
            </a:r>
            <a:r>
              <a:rPr lang="ru-RU" dirty="0">
                <a:solidFill>
                  <a:srgbClr val="000000"/>
                </a:solidFill>
              </a:rPr>
              <a:t>открыл наш соотечественник, русский врач Николай Лунин в 1880 году.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324878" y="1942425"/>
            <a:ext cx="5059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Первый </a:t>
            </a:r>
            <a:r>
              <a:rPr lang="ru-RU" dirty="0"/>
              <a:t>витамин был выделен польским ученым Казимиром </a:t>
            </a:r>
            <a:r>
              <a:rPr lang="ru-RU" dirty="0" err="1"/>
              <a:t>Функом</a:t>
            </a:r>
            <a:r>
              <a:rPr lang="ru-RU" dirty="0"/>
              <a:t> в 1911 году. Небольшое количество выделенного им препарата излечивало болезнь бери-бери. Препарат был назван «</a:t>
            </a:r>
            <a:r>
              <a:rPr lang="ru-RU" dirty="0" err="1"/>
              <a:t>Витамайн</a:t>
            </a:r>
            <a:r>
              <a:rPr lang="ru-RU" dirty="0"/>
              <a:t>» (</a:t>
            </a:r>
            <a:r>
              <a:rPr lang="ru-RU" dirty="0" err="1"/>
              <a:t>Vitamine</a:t>
            </a:r>
            <a:r>
              <a:rPr lang="ru-RU" dirty="0"/>
              <a:t>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1" y="3526534"/>
            <a:ext cx="2066496" cy="300924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919" y="3526533"/>
            <a:ext cx="1991077" cy="300924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190725" y="857728"/>
            <a:ext cx="8661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Термин </a:t>
            </a:r>
            <a:r>
              <a:rPr lang="ru-RU" dirty="0"/>
              <a:t>БАД  - " биологически активная добавка к пище " был придуман </a:t>
            </a:r>
            <a:r>
              <a:rPr lang="ru-RU" dirty="0" smtClean="0"/>
              <a:t>у нас в стране, </a:t>
            </a:r>
            <a:r>
              <a:rPr lang="ru-RU" dirty="0"/>
              <a:t>25 лет назад, в Институте питания Академии медицинских наук.</a:t>
            </a:r>
          </a:p>
        </p:txBody>
      </p:sp>
    </p:spTree>
    <p:extLst>
      <p:ext uri="{BB962C8B-B14F-4D97-AF65-F5344CB8AC3E}">
        <p14:creationId xmlns:p14="http://schemas.microsoft.com/office/powerpoint/2010/main" val="15990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024" y="1558895"/>
            <a:ext cx="4697303" cy="2854297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83800" y="227167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Изменение портрета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потребителя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Растет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доля «дорогих»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998722"/>
            <a:ext cx="483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Рост «дорогих» БАД обеспечен ростом потребления, а не ростом цен </a:t>
            </a:r>
            <a:endParaRPr lang="ru-RU" sz="1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85" y="998722"/>
            <a:ext cx="4169086" cy="53206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118602"/>
            <a:ext cx="4592127" cy="25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7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продажах аптек преобладают отечественные БАД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87" y="929742"/>
            <a:ext cx="4597077" cy="57128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1" y="929742"/>
            <a:ext cx="466384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4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Основной объем продаж БАД приходится на «витамины»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55" y="1283708"/>
            <a:ext cx="9675191" cy="535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важность иммунитета и витаминизации вышла на первый план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04" y="1277611"/>
            <a:ext cx="9669094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0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производителей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678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49,1%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280" y="618514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45,9%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62" y="1067887"/>
            <a:ext cx="4678095" cy="4995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630" y="1067886"/>
            <a:ext cx="4683062" cy="499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7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 БАД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040" y="6185142"/>
            <a:ext cx="1905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ТОП-10   25,8% 8 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509" y="6142452"/>
            <a:ext cx="1742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ТОП-10   33,6%  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3400" y="6185142"/>
            <a:ext cx="10119360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37" y="1030616"/>
            <a:ext cx="4783714" cy="5103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6940" y="1067886"/>
            <a:ext cx="4743742" cy="506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7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58699" y="165517"/>
            <a:ext cx="8187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Пора менять прогнозы: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года +8% в рублях, -3%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088847"/>
            <a:ext cx="9570720" cy="55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0725" y="35083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ru-RU" dirty="0"/>
              <a:t>Культура потребления и назначения БАД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922" y="2444983"/>
            <a:ext cx="6495432" cy="3308117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413890" y="6074362"/>
            <a:ext cx="5806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en-US" sz="800" dirty="0">
                <a:hlinkClick r:id="rId3"/>
              </a:rPr>
              <a:t>https://articulus-info.ru</a:t>
            </a:r>
            <a:r>
              <a:rPr lang="en-US" sz="800" dirty="0" smtClean="0">
                <a:hlinkClick r:id="rId3"/>
              </a:rPr>
              <a:t>/</a:t>
            </a:r>
            <a:r>
              <a:rPr lang="ru-RU" sz="800" dirty="0" smtClean="0"/>
              <a:t> . Экспресс-опрос, около </a:t>
            </a:r>
            <a:r>
              <a:rPr lang="ru-RU" sz="800" dirty="0"/>
              <a:t>1500 врачей (терапевтов, </a:t>
            </a:r>
            <a:r>
              <a:rPr lang="ru-RU" sz="800" dirty="0" err="1"/>
              <a:t>ЛОРов</a:t>
            </a:r>
            <a:r>
              <a:rPr lang="ru-RU" sz="800" dirty="0"/>
              <a:t> и </a:t>
            </a:r>
            <a:r>
              <a:rPr lang="ru-RU" sz="800" dirty="0" err="1"/>
              <a:t>ВОПов</a:t>
            </a:r>
            <a:r>
              <a:rPr lang="ru-RU" sz="800" dirty="0"/>
              <a:t> – основная опросная группа) из 14 городов </a:t>
            </a:r>
            <a:r>
              <a:rPr lang="ru-RU" sz="800" dirty="0" smtClean="0"/>
              <a:t>России. </a:t>
            </a:r>
            <a:r>
              <a:rPr lang="ru-RU" sz="800" dirty="0"/>
              <a:t>Анкетирование проводилось на базе 300 наиболее крупных ЛПУ в городах России в период с апреля по май 2018 года. 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908"/>
            <a:ext cx="5112806" cy="30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8965" y="1287652"/>
            <a:ext cx="4514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itchFamily="34" charset="0"/>
              </a:rPr>
              <a:t>В России регулярно употребляют БАД только 3%, около 15% населения делают это периодически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13890" y="1287652"/>
            <a:ext cx="4514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Verdana" pitchFamily="34" charset="0"/>
              </a:rPr>
              <a:t>Больше половины врачей не рекомендуют БАД для лечения</a:t>
            </a:r>
            <a:endParaRPr lang="ru-RU" sz="1600" b="1" dirty="0">
              <a:latin typeface="Verdana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97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0725" y="35083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Как меняется отношение к БАД</a:t>
            </a:r>
            <a:endParaRPr lang="ru-R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674" y="1071544"/>
            <a:ext cx="9413553" cy="52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190725" y="350838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008000"/>
                </a:solidFill>
                <a:latin typeface="Verdana" pitchFamily="34" charset="0"/>
              </a:defRPr>
            </a:lvl1pPr>
          </a:lstStyle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5" y="2346016"/>
            <a:ext cx="3072039" cy="307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708" y="2346016"/>
            <a:ext cx="4342492" cy="3046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0500" y="1591602"/>
            <a:ext cx="2136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40 лет назад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69813" y="1591602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Сейчас</a:t>
            </a:r>
            <a:endParaRPr lang="ru-RU" sz="28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599543" y="2474903"/>
            <a:ext cx="2929165" cy="2443698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Содержание витамина А снизилось на 66%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378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163" y="7250113"/>
            <a:ext cx="57594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открытые источники информации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053630" y="233214"/>
            <a:ext cx="69127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После длительного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снижения,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БАД в 2020 году достигла максимального значения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56" y="1118308"/>
            <a:ext cx="9372715" cy="53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r>
              <a:rPr lang="ru-RU" sz="800" b="1" dirty="0" smtClean="0">
                <a:latin typeface="Verdana" pitchFamily="34" charset="0"/>
              </a:rPr>
              <a:t>, без СТМ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31425" y="255225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Объем рынка растет двузначными значениями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52" y="1492671"/>
            <a:ext cx="9550002" cy="4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упаковках наблюдается стагнация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00" y="1544470"/>
            <a:ext cx="9884044" cy="468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аптечного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Динамика рынка БАД:</a:t>
            </a:r>
          </a:p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Средневзвешенная цена одной упаковки растет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46" y="1375663"/>
            <a:ext cx="10361242" cy="498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0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13575</TotalTime>
  <Words>921</Words>
  <Application>Microsoft Office PowerPoint</Application>
  <PresentationFormat>Широкоэкранный</PresentationFormat>
  <Paragraphs>92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GraphikCy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Козин Александр</cp:lastModifiedBy>
  <cp:revision>135</cp:revision>
  <cp:lastPrinted>2020-10-28T11:10:29Z</cp:lastPrinted>
  <dcterms:created xsi:type="dcterms:W3CDTF">2019-05-06T15:42:07Z</dcterms:created>
  <dcterms:modified xsi:type="dcterms:W3CDTF">2020-10-28T12:19:03Z</dcterms:modified>
</cp:coreProperties>
</file>