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handoutMasterIdLst>
    <p:handoutMasterId r:id="rId42"/>
  </p:handoutMasterIdLst>
  <p:sldIdLst>
    <p:sldId id="536" r:id="rId2"/>
    <p:sldId id="489" r:id="rId3"/>
    <p:sldId id="591" r:id="rId4"/>
    <p:sldId id="567" r:id="rId5"/>
    <p:sldId id="538" r:id="rId6"/>
    <p:sldId id="539" r:id="rId7"/>
    <p:sldId id="587" r:id="rId8"/>
    <p:sldId id="519" r:id="rId9"/>
    <p:sldId id="372" r:id="rId10"/>
    <p:sldId id="439" r:id="rId11"/>
    <p:sldId id="511" r:id="rId12"/>
    <p:sldId id="462" r:id="rId13"/>
    <p:sldId id="540" r:id="rId14"/>
    <p:sldId id="568" r:id="rId15"/>
    <p:sldId id="588" r:id="rId16"/>
    <p:sldId id="581" r:id="rId17"/>
    <p:sldId id="573" r:id="rId18"/>
    <p:sldId id="504" r:id="rId19"/>
    <p:sldId id="570" r:id="rId20"/>
    <p:sldId id="571" r:id="rId21"/>
    <p:sldId id="572" r:id="rId22"/>
    <p:sldId id="589" r:id="rId23"/>
    <p:sldId id="548" r:id="rId24"/>
    <p:sldId id="549" r:id="rId25"/>
    <p:sldId id="590" r:id="rId26"/>
    <p:sldId id="505" r:id="rId27"/>
    <p:sldId id="382" r:id="rId28"/>
    <p:sldId id="556" r:id="rId29"/>
    <p:sldId id="535" r:id="rId30"/>
    <p:sldId id="557" r:id="rId31"/>
    <p:sldId id="584" r:id="rId32"/>
    <p:sldId id="585" r:id="rId33"/>
    <p:sldId id="586" r:id="rId34"/>
    <p:sldId id="592" r:id="rId35"/>
    <p:sldId id="593" r:id="rId36"/>
    <p:sldId id="594" r:id="rId37"/>
    <p:sldId id="553" r:id="rId38"/>
    <p:sldId id="388" r:id="rId39"/>
    <p:sldId id="260" r:id="rId40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7E3"/>
    <a:srgbClr val="EFEFEB"/>
    <a:srgbClr val="F5F5F0"/>
    <a:srgbClr val="E4E4E4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6395" autoAdjust="0"/>
  </p:normalViewPr>
  <p:slideViewPr>
    <p:cSldViewPr snapToGrid="0">
      <p:cViewPr varScale="1">
        <p:scale>
          <a:sx n="83" d="100"/>
          <a:sy n="83" d="100"/>
        </p:scale>
        <p:origin x="70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C4D8-4DA4-490E-8994-F490C5272BC4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3AB9F-6397-46D6-A1DD-E6146B5A3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4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9FCC-8105-4F1E-B642-B6D984AFABFE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F7AF-14C5-412E-901A-764746F39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28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21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0164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22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08513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23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8981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24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2144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25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3413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41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83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50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4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3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74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83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95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4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12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7826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13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8223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14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00383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6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39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19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32625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20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9724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" y="23811"/>
            <a:ext cx="1470000" cy="82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7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" y="57665"/>
            <a:ext cx="1543500" cy="8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4DC17-E7CF-495A-8185-B3828E0B213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1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dsmgroup_agency" TargetMode="External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hyperlink" Target="https://www.facebook.com/GroupDS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dsmgroup" TargetMode="External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0" Type="http://schemas.openxmlformats.org/officeDocument/2006/relationships/hyperlink" Target="http://www.youtube.com/user/DSMGroup" TargetMode="External"/><Relationship Id="rId4" Type="http://schemas.openxmlformats.org/officeDocument/2006/relationships/hyperlink" Target="https://twitter.com/DSM_Group" TargetMode="External"/><Relationship Id="rId9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207698"/>
            <a:ext cx="12266645" cy="5650302"/>
          </a:xfrm>
          <a:prstGeom prst="rect">
            <a:avLst/>
          </a:prstGeom>
          <a:solidFill>
            <a:srgbClr val="E8E7E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707" y="1046531"/>
            <a:ext cx="10176586" cy="35802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Аптечные продажи.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Итоги Апрель 2021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65275"/>
          </a:xfrm>
          <a:prstGeom prst="rect">
            <a:avLst/>
          </a:prstGeom>
        </p:spPr>
      </p:pic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414778" y="6017089"/>
            <a:ext cx="4393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DSM Group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7844586" y="6028785"/>
            <a:ext cx="3779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28 мая 2021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7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83363" y="28037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Цены на препараты с ценой ниже 150 рублей начали расти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37" y="1422058"/>
            <a:ext cx="9548827" cy="46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19494" y="325494"/>
            <a:ext cx="82797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Уровень наценки на 1% выше, чем в 2020 году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099" y="1290652"/>
            <a:ext cx="8798118" cy="53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00238" y="277286"/>
            <a:ext cx="8430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Тренды 2021: доля дорогих препаратов продолжает расти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463" y="1116530"/>
            <a:ext cx="8342915" cy="53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00238" y="277286"/>
            <a:ext cx="8430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«Дорогой» сегмент начал показывать положительную динамику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33" y="1891205"/>
            <a:ext cx="10409943" cy="324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00238" y="277286"/>
            <a:ext cx="8430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помесячной динамике в 2021 году доля дешевых препаратов сохраняется на одном уровне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295" y="1148707"/>
            <a:ext cx="8292347" cy="53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59999" y="360000"/>
            <a:ext cx="8422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Динамика рынка в таблетках: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Падение меньше, чем в упаковках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418" y="1263256"/>
            <a:ext cx="4066562" cy="2142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010" y="3821263"/>
            <a:ext cx="6072390" cy="25262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24" y="1194764"/>
            <a:ext cx="5047926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59999" y="360000"/>
            <a:ext cx="8422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Количество реализуемого ассортимента растет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517" y="917118"/>
            <a:ext cx="8498561" cy="2591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516" y="3665151"/>
            <a:ext cx="849856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ТОП-10 брендов по итогам апреля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21" y="1711086"/>
            <a:ext cx="10073299" cy="30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ТОП-10 брендов по итогам 4 месяцев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41" y="1623022"/>
            <a:ext cx="10090215" cy="31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09139" y="206545"/>
            <a:ext cx="87045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стоимостном выражении продажи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Rx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-препаратов восстанавливаются быстрее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46" y="1213121"/>
            <a:ext cx="4954566" cy="5080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903" y="1213122"/>
            <a:ext cx="4999499" cy="50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97056" y="322907"/>
            <a:ext cx="8473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4 месяца 2021: итоги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243" y="1301607"/>
            <a:ext cx="8860415" cy="52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09139" y="206545"/>
            <a:ext cx="87045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рублях продажи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Rx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-препаратов всего на 3% ниже уровня 2020 года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929" y="1041787"/>
            <a:ext cx="6789448" cy="54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37854" y="239563"/>
            <a:ext cx="8570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Препараты не-ЖНВЛП в апреле выросли сильнее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39" y="1108860"/>
            <a:ext cx="4994144" cy="53224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520" y="1108860"/>
            <a:ext cx="5027723" cy="53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37854" y="239563"/>
            <a:ext cx="85709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Инфляция на препараты не-ЖНВЛП в 2021 году невысокая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35" y="1473817"/>
            <a:ext cx="9304356" cy="45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0" y="202795"/>
            <a:ext cx="8689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апреле сильнее выросли импортные препараты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407805"/>
            <a:ext cx="57594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 smtClean="0">
                <a:latin typeface="Verdana" pitchFamily="34" charset="0"/>
              </a:rPr>
              <a:t>Group</a:t>
            </a:r>
            <a:endParaRPr lang="ru-RU" sz="800" b="1" dirty="0" smtClean="0">
              <a:latin typeface="Verdana" pitchFamily="34" charset="0"/>
            </a:endParaRPr>
          </a:p>
          <a:p>
            <a:r>
              <a:rPr lang="ru-RU" sz="800" b="1" dirty="0" smtClean="0">
                <a:latin typeface="Verdana" pitchFamily="34" charset="0"/>
              </a:rPr>
              <a:t>Примечание: локализованные ЛП – ЛП, которые производятся на территории России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14" y="1088808"/>
            <a:ext cx="4990860" cy="5318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290" y="1088808"/>
            <a:ext cx="5000923" cy="53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0" y="202795"/>
            <a:ext cx="8689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импортные препараты практически восстановились до уровня 2020 года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407805"/>
            <a:ext cx="57594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 smtClean="0">
                <a:latin typeface="Verdana" pitchFamily="34" charset="0"/>
              </a:rPr>
              <a:t>Group</a:t>
            </a:r>
            <a:endParaRPr lang="ru-RU" sz="800" b="1" dirty="0" smtClean="0">
              <a:latin typeface="Verdana" pitchFamily="34" charset="0"/>
            </a:endParaRPr>
          </a:p>
          <a:p>
            <a:r>
              <a:rPr lang="ru-RU" sz="800" b="1" dirty="0" smtClean="0">
                <a:latin typeface="Verdana" pitchFamily="34" charset="0"/>
              </a:rPr>
              <a:t>Примечание: локализованные ЛП – ЛП, которые производятся на территории России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62" y="1060443"/>
            <a:ext cx="4823536" cy="5146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131" y="1060443"/>
            <a:ext cx="4778913" cy="514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0" y="202795"/>
            <a:ext cx="8689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Примеры по производителям с положительной динамикой в упаковках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40780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 smtClean="0">
                <a:latin typeface="Verdana" pitchFamily="34" charset="0"/>
              </a:rPr>
              <a:t>Group</a:t>
            </a:r>
            <a:endParaRPr lang="ru-RU" sz="800" b="1" dirty="0" smtClean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71" y="1170902"/>
            <a:ext cx="9754098" cy="52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Влияние трендов 2021 на динамику производителей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9" y="1748017"/>
            <a:ext cx="10653728" cy="31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4760" y="221439"/>
            <a:ext cx="8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АТС группы по итогам 4 месяцев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28" y="933831"/>
            <a:ext cx="10248264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4760" y="221439"/>
            <a:ext cx="8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в апреле уже 5 АТС «в плюсе»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2" y="1087719"/>
            <a:ext cx="10248264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97" y="966937"/>
            <a:ext cx="9687860" cy="5418710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4760" y="221439"/>
            <a:ext cx="8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Восстановление потребительского спроса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55" y="2769486"/>
            <a:ext cx="2777297" cy="35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97056" y="322907"/>
            <a:ext cx="8473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Что уже растет?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68" y="1110050"/>
            <a:ext cx="9492295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4760" y="221439"/>
            <a:ext cx="8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Примеры АТС, рост которых начинался в апреле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967"/>
            <a:ext cx="3631702" cy="2266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702" y="1494967"/>
            <a:ext cx="3631702" cy="2266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702" y="4181414"/>
            <a:ext cx="3631702" cy="2266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404" y="1494967"/>
            <a:ext cx="3631702" cy="22660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992" y="4181414"/>
            <a:ext cx="3631702" cy="2266080"/>
          </a:xfrm>
          <a:prstGeom prst="rect">
            <a:avLst/>
          </a:prstGeom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144760" y="1009117"/>
            <a:ext cx="888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Сезонность 2021 соответствует сезонности прошлых лет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06106" y="3873637"/>
            <a:ext cx="888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Сезонность 2021 не соответствует сезонности прошлых лет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2021 году </a:t>
            </a:r>
            <a:r>
              <a:rPr lang="en-US" sz="2000" b="1" dirty="0" err="1" smtClean="0">
                <a:solidFill>
                  <a:srgbClr val="008000"/>
                </a:solidFill>
                <a:latin typeface="Verdana" pitchFamily="34" charset="0"/>
              </a:rPr>
              <a:t>eCom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продолжает расти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4621"/>
            <a:ext cx="10650635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314280"/>
            <a:ext cx="8035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апреле доля е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Com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заметно выросла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35" y="1176990"/>
            <a:ext cx="8753152" cy="496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 ЛП доля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онлайна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в 2021 году в 1,5 раза выше, чем в начале 2020 года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946" y="1242558"/>
            <a:ext cx="8941355" cy="50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Рецептурные препараты занимают в </a:t>
            </a:r>
            <a:r>
              <a:rPr lang="en-US" sz="2000" b="1" dirty="0" err="1" smtClean="0">
                <a:solidFill>
                  <a:srgbClr val="008000"/>
                </a:solidFill>
                <a:latin typeface="Verdana" pitchFamily="34" charset="0"/>
              </a:rPr>
              <a:t>eCom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большую долю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94" y="1416513"/>
            <a:ext cx="4596782" cy="4267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945" y="1330343"/>
            <a:ext cx="4511431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Концентрация в е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Com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выше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87" y="1387053"/>
            <a:ext cx="9460293" cy="46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245269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</a:t>
            </a:r>
            <a:r>
              <a:rPr lang="en-US" sz="2000" b="1" dirty="0" err="1" smtClean="0">
                <a:solidFill>
                  <a:srgbClr val="008000"/>
                </a:solidFill>
                <a:latin typeface="Verdana" pitchFamily="34" charset="0"/>
              </a:rPr>
              <a:t>eCom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ТОП-10 производителей в основном занимают лучшую позицию, чем в целом на рынке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92" y="1471029"/>
            <a:ext cx="8846665" cy="430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еженедельный </a:t>
            </a:r>
            <a:r>
              <a:rPr lang="ru-RU" sz="800" b="1" dirty="0">
                <a:latin typeface="Verdana" pitchFamily="34" charset="0"/>
              </a:rPr>
              <a:t>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81149" y="360000"/>
            <a:ext cx="9648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Verdana" pitchFamily="34" charset="0"/>
              </a:rPr>
              <a:t>Предварительные итоги мая (по 16 мая): </a:t>
            </a:r>
          </a:p>
          <a:p>
            <a:r>
              <a:rPr lang="ru-RU" b="1" dirty="0" smtClean="0">
                <a:solidFill>
                  <a:srgbClr val="008000"/>
                </a:solidFill>
                <a:latin typeface="Verdana" pitchFamily="34" charset="0"/>
              </a:rPr>
              <a:t>+8% </a:t>
            </a:r>
            <a:r>
              <a:rPr lang="ru-RU" b="1" dirty="0">
                <a:solidFill>
                  <a:srgbClr val="008000"/>
                </a:solidFill>
                <a:latin typeface="Verdana" pitchFamily="34" charset="0"/>
              </a:rPr>
              <a:t>в рублях, </a:t>
            </a:r>
            <a:r>
              <a:rPr lang="ru-RU" b="1" dirty="0" smtClean="0">
                <a:solidFill>
                  <a:srgbClr val="008000"/>
                </a:solidFill>
                <a:latin typeface="Verdana" pitchFamily="34" charset="0"/>
              </a:rPr>
              <a:t>-7% </a:t>
            </a:r>
            <a:r>
              <a:rPr lang="ru-RU" b="1" dirty="0">
                <a:solidFill>
                  <a:srgbClr val="008000"/>
                </a:solidFill>
                <a:latin typeface="Verdana" pitchFamily="34" charset="0"/>
              </a:rPr>
              <a:t>в </a:t>
            </a:r>
            <a:r>
              <a:rPr lang="ru-RU" b="1" dirty="0" smtClean="0">
                <a:solidFill>
                  <a:srgbClr val="008000"/>
                </a:solidFill>
                <a:latin typeface="Verdana" pitchFamily="34" charset="0"/>
              </a:rPr>
              <a:t>упаковках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04" y="1315217"/>
            <a:ext cx="10333510" cy="51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8533" y="277660"/>
            <a:ext cx="8187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Прогнозы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48" y="1033508"/>
            <a:ext cx="10315326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20" y="1916834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Актуальная информация</a:t>
            </a:r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фармрынке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rgbClr val="0B9342"/>
              </a:solidFill>
            </a:endParaRPr>
          </a:p>
          <a:p>
            <a:pPr algn="ctr"/>
            <a:r>
              <a:rPr lang="en-US" sz="2400" b="1" dirty="0">
                <a:solidFill>
                  <a:srgbClr val="0B9342"/>
                </a:solidFill>
                <a:latin typeface="Arial" charset="0"/>
                <a:ea typeface="Arial" charset="0"/>
              </a:rPr>
              <a:t>WWW.DSM.RU</a:t>
            </a:r>
            <a:endParaRPr lang="ru-RU" sz="2400" b="1" dirty="0">
              <a:solidFill>
                <a:srgbClr val="0B9342"/>
              </a:solidFill>
              <a:latin typeface="Arial" charset="0"/>
              <a:ea typeface="Arial" charset="0"/>
            </a:endParaRP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на страницах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DSM Group: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ru-RU" b="1" dirty="0"/>
          </a:p>
        </p:txBody>
      </p:sp>
      <p:pic>
        <p:nvPicPr>
          <p:cNvPr id="8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58" y="45187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44" y="45187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30" y="451871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16" y="4518720"/>
            <a:ext cx="457326" cy="457199"/>
          </a:xfrm>
          <a:prstGeom prst="rect">
            <a:avLst/>
          </a:prstGeom>
        </p:spPr>
      </p:pic>
      <p:pic>
        <p:nvPicPr>
          <p:cNvPr id="12" name="Рисунок 11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30" y="4521559"/>
            <a:ext cx="451520" cy="4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6482" y="213351"/>
            <a:ext cx="83297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Апрель вышел в плюс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За 4 месяца - -6% в рублях и -18% в упаковках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9" y="1268846"/>
            <a:ext cx="10574580" cy="52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уровень потребления пока ниже уровня 2019 года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0" y="1067886"/>
            <a:ext cx="10592100" cy="53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2021 год растет в рублях относительно 2019 года, но заметно снижается в упаковках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1" y="1812552"/>
            <a:ext cx="10694910" cy="426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Без учета марта прирост рынка уже положительный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8" y="1614146"/>
            <a:ext cx="10743712" cy="42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Рост средневзвешенной стоимости упаковки ускорился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За 4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месяца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- +15%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84" y="1284947"/>
            <a:ext cx="9093259" cy="52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Инфляция на лекарства в 2021 году отсутствует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83" y="1381975"/>
            <a:ext cx="9330235" cy="45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636BACD-FC9E-4803-B2FE-5AD23374D20B}" vid="{F7F73448-CAD5-4FA4-97DD-6F7B99D9A76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52504</TotalTime>
  <Words>702</Words>
  <Application>Microsoft Office PowerPoint</Application>
  <PresentationFormat>Широкоэкранный</PresentationFormat>
  <Paragraphs>114</Paragraphs>
  <Slides>39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Verdana</vt:lpstr>
      <vt:lpstr>Тема1</vt:lpstr>
      <vt:lpstr>Аптечные продажи.  Итоги Апрель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Юлия</dc:creator>
  <cp:lastModifiedBy>Козин Александр</cp:lastModifiedBy>
  <cp:revision>589</cp:revision>
  <cp:lastPrinted>2021-05-26T07:28:24Z</cp:lastPrinted>
  <dcterms:created xsi:type="dcterms:W3CDTF">2019-05-06T15:42:07Z</dcterms:created>
  <dcterms:modified xsi:type="dcterms:W3CDTF">2021-05-27T07:48:26Z</dcterms:modified>
</cp:coreProperties>
</file>