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567" r:id="rId2"/>
    <p:sldId id="568" r:id="rId3"/>
    <p:sldId id="569" r:id="rId4"/>
    <p:sldId id="570" r:id="rId5"/>
    <p:sldId id="57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260" r:id="rId31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7E3"/>
    <a:srgbClr val="EFEFEB"/>
    <a:srgbClr val="F5F5F0"/>
    <a:srgbClr val="E4E4E4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6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4D8-4DA4-490E-8994-F490C5272BC4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AB9F-6397-46D6-A1DD-E6146B5A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0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11" indent="-28835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401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762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122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483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843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204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564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3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11" indent="-28835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401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762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122" indent="-230680" defTabSz="9307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483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843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204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564" indent="-230680" defTabSz="9307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4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42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5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" y="23811"/>
            <a:ext cx="1470000" cy="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" y="57665"/>
            <a:ext cx="1543500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dsmgroup_agency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hyperlink" Target="https://www.facebook.com/GroupD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dsmgroup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hyperlink" Target="http://www.youtube.com/user/DSMGroup" TargetMode="External"/><Relationship Id="rId4" Type="http://schemas.openxmlformats.org/officeDocument/2006/relationships/hyperlink" Target="https://twitter.com/DSM_Group" TargetMode="External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36" y="1464347"/>
            <a:ext cx="6608064" cy="5287134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1074512" y="155039"/>
            <a:ext cx="1001077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 smtClean="0">
                <a:effectLst/>
              </a:rPr>
              <a:t>БАД. Против </a:t>
            </a:r>
            <a:r>
              <a:rPr lang="en-US" sz="6000" dirty="0" smtClean="0">
                <a:effectLst/>
              </a:rPr>
              <a:t>Covid-19</a:t>
            </a:r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545277" y="6226606"/>
            <a:ext cx="2838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Group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252432" y="6046906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16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Апреля 2021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0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Наценка на БАД за 6 лет сократилась на 10%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6" y="1143208"/>
            <a:ext cx="10217413" cy="47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260332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Только 2 упаковки БАД в год покупает в аптеке житель России 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7" y="1408429"/>
            <a:ext cx="4153405" cy="4476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7" y="1408429"/>
            <a:ext cx="4123527" cy="4449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43" y="1421912"/>
            <a:ext cx="2995141" cy="41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121906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около 1000 производителей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3" y="1037656"/>
            <a:ext cx="9211686" cy="2943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60" y="3691009"/>
            <a:ext cx="8236429" cy="27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в 2020 году ушедших БАД больше, чем новых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03" y="922453"/>
            <a:ext cx="8816585" cy="2817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36" y="3739834"/>
            <a:ext cx="7882252" cy="26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брендов, ушедших с рынка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79" y="1098264"/>
            <a:ext cx="8477544" cy="52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Новинки 2020 года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47812"/>
            <a:ext cx="908782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8"/>
            <a:ext cx="63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стагнации аптечного рынка БАД в упаковках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87" y="1067884"/>
            <a:ext cx="8138865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444027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2020 года объем «аптечного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онлайна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составил 93,2 млрд. руб.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8" y="1371063"/>
            <a:ext cx="4694327" cy="4791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571" y="1447132"/>
            <a:ext cx="4036669" cy="2207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71" y="3654855"/>
            <a:ext cx="4036669" cy="2416619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66680" y="45214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Перераспределение в другие каналы продаж</a:t>
            </a:r>
          </a:p>
        </p:txBody>
      </p:sp>
    </p:spTree>
    <p:extLst>
      <p:ext uri="{BB962C8B-B14F-4D97-AF65-F5344CB8AC3E}">
        <p14:creationId xmlns:p14="http://schemas.microsoft.com/office/powerpoint/2010/main" val="3986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Самая высокая доля в аптечном </a:t>
            </a:r>
            <a:r>
              <a:rPr lang="en-US" sz="2000" b="1" dirty="0" err="1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у селективной косметики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80" y="1372508"/>
            <a:ext cx="8553429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9"/>
            <a:ext cx="651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СТМ на аптечном рынке БАД дает дополнительные 2% к росту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0" y="1244156"/>
            <a:ext cx="4364400" cy="522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75" y="1244156"/>
            <a:ext cx="4476223" cy="50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667" y="1652534"/>
            <a:ext cx="5702788" cy="4376775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Итоги 2020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" y="1652534"/>
            <a:ext cx="5728835" cy="43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Потребитель еще предпочитает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«дешевые»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Но 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159"/>
            <a:ext cx="10782300" cy="37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18602"/>
            <a:ext cx="4592127" cy="2523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1" y="1188518"/>
            <a:ext cx="4141710" cy="5326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038" y="1255541"/>
            <a:ext cx="4451166" cy="27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продажах аптек преобладают отечественные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67886"/>
            <a:ext cx="4584589" cy="548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494" y="1067886"/>
            <a:ext cx="4633362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производителей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49,8%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2280" y="618514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45,4%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" y="946042"/>
            <a:ext cx="9333370" cy="50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28,0%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509" y="614245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34,5%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5" y="935049"/>
            <a:ext cx="9749040" cy="51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Основной объем продаж БАД приходится на «витамины»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22" y="1175152"/>
            <a:ext cx="9912955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важность иммунитета и витаминизации вышла на первый план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3" y="1277611"/>
            <a:ext cx="9669094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Изменение предпочтение потребителей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Витамин 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4" y="1446101"/>
            <a:ext cx="6127011" cy="4041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77" y="1446101"/>
            <a:ext cx="4153098" cy="2491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77" y="3937960"/>
            <a:ext cx="4153098" cy="24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575353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Изменение предпочтение потребителей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Витамин С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777" y="4173208"/>
            <a:ext cx="4362648" cy="2617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9" y="1446101"/>
            <a:ext cx="6127011" cy="4035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777" y="1446101"/>
            <a:ext cx="4137858" cy="24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58699" y="165517"/>
            <a:ext cx="8187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Прогнозы: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Предпосылок для высокого роста в 2021 году нет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8" y="1033508"/>
            <a:ext cx="10315326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53" y="1264403"/>
            <a:ext cx="9492295" cy="5328366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60000" y="360000"/>
            <a:ext cx="8279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Среди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парафармацевтических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групп отрицательную динамику показали практически все типы товаров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pic>
        <p:nvPicPr>
          <p:cNvPr id="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58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4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0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6" y="4518720"/>
            <a:ext cx="457326" cy="457199"/>
          </a:xfrm>
          <a:prstGeom prst="rect">
            <a:avLst/>
          </a:prstGeom>
        </p:spPr>
      </p:pic>
      <p:pic>
        <p:nvPicPr>
          <p:cNvPr id="12" name="Рисунок 1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30" y="4521559"/>
            <a:ext cx="451520" cy="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47428" y="1264403"/>
            <a:ext cx="9492295" cy="5328366"/>
            <a:chOff x="1013951" y="1067886"/>
            <a:chExt cx="9492295" cy="532836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951" y="1067886"/>
              <a:ext cx="9492295" cy="532836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2096219" y="5926347"/>
              <a:ext cx="8057072" cy="46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60000" y="360000"/>
            <a:ext cx="827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2021 году пока растут только БАД в рублях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163" y="7250113"/>
            <a:ext cx="5759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53630" y="233214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После длительного снижения доля БАД в 2020 году достигла максимального значения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220994"/>
            <a:ext cx="9503345" cy="542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31425" y="255225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Объем рынка растет двузначными значениями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9" y="1202664"/>
            <a:ext cx="1009585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упаковках наблюдается стагнация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46" y="1375663"/>
            <a:ext cx="9998307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Средневзвешенная цена одной упаковки растет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6" y="1462175"/>
            <a:ext cx="10109820" cy="48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инфляция на БАД выше средней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35" y="1357681"/>
            <a:ext cx="8688665" cy="50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636BACD-FC9E-4803-B2FE-5AD23374D20B}" vid="{F7F73448-CAD5-4FA4-97DD-6F7B99D9A7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42031</TotalTime>
  <Words>504</Words>
  <Application>Microsoft Office PowerPoint</Application>
  <PresentationFormat>Широкоэкранный</PresentationFormat>
  <Paragraphs>88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539</cp:revision>
  <cp:lastPrinted>2020-10-01T16:09:55Z</cp:lastPrinted>
  <dcterms:created xsi:type="dcterms:W3CDTF">2019-05-06T15:42:07Z</dcterms:created>
  <dcterms:modified xsi:type="dcterms:W3CDTF">2021-04-19T08:41:22Z</dcterms:modified>
</cp:coreProperties>
</file>