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8" r:id="rId2"/>
    <p:sldId id="356" r:id="rId3"/>
    <p:sldId id="336" r:id="rId4"/>
    <p:sldId id="322" r:id="rId5"/>
    <p:sldId id="323" r:id="rId6"/>
    <p:sldId id="324" r:id="rId7"/>
    <p:sldId id="325" r:id="rId8"/>
    <p:sldId id="337" r:id="rId9"/>
    <p:sldId id="346" r:id="rId10"/>
    <p:sldId id="348" r:id="rId11"/>
    <p:sldId id="349" r:id="rId12"/>
    <p:sldId id="350" r:id="rId13"/>
    <p:sldId id="339" r:id="rId14"/>
    <p:sldId id="340" r:id="rId15"/>
    <p:sldId id="341" r:id="rId16"/>
    <p:sldId id="328" r:id="rId17"/>
    <p:sldId id="343" r:id="rId18"/>
    <p:sldId id="326" r:id="rId19"/>
    <p:sldId id="329" r:id="rId20"/>
    <p:sldId id="354" r:id="rId21"/>
    <p:sldId id="330" r:id="rId22"/>
    <p:sldId id="345" r:id="rId23"/>
    <p:sldId id="355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512" autoAdjust="0"/>
  </p:normalViewPr>
  <p:slideViewPr>
    <p:cSldViewPr snapToGrid="0">
      <p:cViewPr varScale="1">
        <p:scale>
          <a:sx n="100" d="100"/>
          <a:sy n="100" d="100"/>
        </p:scale>
        <p:origin x="93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9FCC-8105-4F1E-B642-B6D984AFABFE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F7AF-14C5-412E-901A-764746F39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1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3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7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6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8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2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DC17-E7CF-495A-8185-B3828E0B2135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8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review.r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335588" cy="6858000"/>
          </a:xfrm>
          <a:prstGeom prst="rect">
            <a:avLst/>
          </a:prstGeom>
        </p:spPr>
      </p:pic>
      <p:sp>
        <p:nvSpPr>
          <p:cNvPr id="9" name="Название 2"/>
          <p:cNvSpPr txBox="1">
            <a:spLocks/>
          </p:cNvSpPr>
          <p:nvPr/>
        </p:nvSpPr>
        <p:spPr>
          <a:xfrm>
            <a:off x="-1211488" y="4107914"/>
            <a:ext cx="1001077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6000" dirty="0" err="1" smtClean="0">
                <a:effectLst/>
              </a:rPr>
              <a:t>пРОСТо</a:t>
            </a:r>
            <a:r>
              <a:rPr lang="ru-RU" sz="6000" dirty="0" smtClean="0">
                <a:effectLst/>
              </a:rPr>
              <a:t> </a:t>
            </a:r>
            <a:r>
              <a:rPr lang="ru-RU" sz="6000" dirty="0" err="1">
                <a:effectLst/>
              </a:rPr>
              <a:t>БАДы</a:t>
            </a:r>
            <a:r>
              <a:rPr lang="ru-RU" sz="6000" dirty="0">
                <a:effectLst/>
              </a:rPr>
              <a:t>. </a:t>
            </a:r>
            <a:endParaRPr lang="ru-RU" sz="6000" dirty="0" smtClean="0">
              <a:effectLst/>
            </a:endParaRPr>
          </a:p>
          <a:p>
            <a:pPr algn="ctr"/>
            <a:r>
              <a:rPr lang="en-US" sz="6000" dirty="0" smtClean="0">
                <a:effectLst/>
              </a:rPr>
              <a:t>10</a:t>
            </a:r>
            <a:r>
              <a:rPr lang="ru-RU" sz="6000" dirty="0" smtClean="0">
                <a:effectLst/>
              </a:rPr>
              <a:t> месяцев 2020</a:t>
            </a:r>
            <a:endParaRPr lang="ru-RU" sz="6000" dirty="0">
              <a:solidFill>
                <a:srgbClr val="0A8C4E"/>
              </a:solidFill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9193977" y="315020"/>
            <a:ext cx="2838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DSM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Group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403889" y="6046906"/>
            <a:ext cx="3779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30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Ноября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2020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1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121906"/>
            <a:ext cx="7806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Аптечный ассортимент БАД: около 1000 производителей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03" y="1037656"/>
            <a:ext cx="9211686" cy="2943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60" y="3691009"/>
            <a:ext cx="8236429" cy="27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49828" y="155691"/>
            <a:ext cx="7806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Аптечный ассортимент БАД: в 2019 году ушедших БАД больше, чем новых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03" y="922453"/>
            <a:ext cx="8816585" cy="2817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536" y="3739834"/>
            <a:ext cx="7882252" cy="26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49828" y="155691"/>
            <a:ext cx="7806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Аптечный ассортимент БАД: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рейтинг брендов, ушедших с рынка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679" y="1098264"/>
            <a:ext cx="8477544" cy="52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59998"/>
            <a:ext cx="6345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Факторы стагнации аптечного рынка БАД в упаковках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87" y="1067884"/>
            <a:ext cx="8138865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Перераспределение в другие каналы продаж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открытые источники информации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741" y="2704710"/>
            <a:ext cx="3003093" cy="32564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58" y="1209814"/>
            <a:ext cx="3796083" cy="23380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34" y="3845912"/>
            <a:ext cx="3654727" cy="24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59999"/>
            <a:ext cx="6517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СТМ на аптечном рынке БАД дает дополнительные 2% к росту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562" y="1647825"/>
            <a:ext cx="3074600" cy="3543673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816562" y="6585172"/>
            <a:ext cx="5759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 smtClean="0">
                <a:latin typeface="Verdana" pitchFamily="34" charset="0"/>
              </a:rPr>
              <a:t>Источник: </a:t>
            </a:r>
            <a:r>
              <a:rPr lang="en-US" sz="800" dirty="0" smtClean="0">
                <a:hlinkClick r:id="rId3"/>
              </a:rPr>
              <a:t>https</a:t>
            </a:r>
            <a:r>
              <a:rPr lang="en-US" sz="800" dirty="0">
                <a:hlinkClick r:id="rId3"/>
              </a:rPr>
              <a:t>://goreview.ru/</a:t>
            </a:r>
            <a:endParaRPr lang="ru-RU" sz="800" dirty="0"/>
          </a:p>
          <a:p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6340"/>
            <a:ext cx="3282194" cy="4902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268" y="1356340"/>
            <a:ext cx="4092365" cy="494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83800" y="227167"/>
            <a:ext cx="8088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Изменение портрета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потребителя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Потребитель еще предпочитает 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«дешевые»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БАД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Но растет 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доля «дорогих» БАД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830969"/>
            <a:ext cx="10429636" cy="41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83800" y="227167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Изменение портрета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потребителя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Растет 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доля «дорогих»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БАД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998722"/>
            <a:ext cx="483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Рост «дорогих» БАД обеспечен ростом потребления, а не ростом цен 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25" y="1738255"/>
            <a:ext cx="4010025" cy="23691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73" y="1006703"/>
            <a:ext cx="4030322" cy="5635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118602"/>
            <a:ext cx="4638658" cy="25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продажах аптек преобладают отечественные БАД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451" y="929742"/>
            <a:ext cx="4663844" cy="5639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92" y="1005948"/>
            <a:ext cx="4584589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Основной объем продаж БАД приходится на «витамины»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77" y="1168676"/>
            <a:ext cx="9577646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90725" y="350838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8000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Как меняется отношение к БАД</a:t>
            </a:r>
            <a:endParaRPr lang="ru-RU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открытые источники информации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74" y="1071544"/>
            <a:ext cx="9413553" cy="52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6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2020 году важность иммунитета и витаминизации вышла на первый план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25" y="1146577"/>
            <a:ext cx="9571550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Рейтинг производителей БАД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040" y="6185142"/>
            <a:ext cx="168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ТОП-10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47,9%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2280" y="6185142"/>
            <a:ext cx="17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ТОП-10   </a:t>
            </a:r>
            <a:r>
              <a:rPr lang="ru-RU" b="1" dirty="0" smtClean="0">
                <a:solidFill>
                  <a:srgbClr val="002060"/>
                </a:solidFill>
              </a:rPr>
              <a:t>44,8% 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3400" y="6185142"/>
            <a:ext cx="1011936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51794"/>
            <a:ext cx="4724400" cy="4894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51" y="1052577"/>
            <a:ext cx="4695825" cy="50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Рейтинг брендов БАД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040" y="6185142"/>
            <a:ext cx="17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ТОП-10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25,7% 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4509" y="6142452"/>
            <a:ext cx="17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ТОП-10   </a:t>
            </a:r>
            <a:r>
              <a:rPr lang="ru-RU" b="1" dirty="0" smtClean="0">
                <a:solidFill>
                  <a:srgbClr val="002060"/>
                </a:solidFill>
              </a:rPr>
              <a:t>32,9% 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3400" y="6185142"/>
            <a:ext cx="1011936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27596"/>
            <a:ext cx="4893937" cy="5070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50" y="1026719"/>
            <a:ext cx="4698999" cy="50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58699" y="165517"/>
            <a:ext cx="81873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Пора менять прогнозы: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 итогам года +8% в рублях, -3% в упаковках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1088847"/>
            <a:ext cx="9570720" cy="55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20" y="1916834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Актуальная информация</a:t>
            </a:r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фармрынке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rgbClr val="0B9342"/>
              </a:solidFill>
            </a:endParaRPr>
          </a:p>
          <a:p>
            <a:pPr algn="ctr"/>
            <a:r>
              <a:rPr lang="en-US" sz="2400" b="1" dirty="0">
                <a:solidFill>
                  <a:srgbClr val="0B9342"/>
                </a:solidFill>
                <a:latin typeface="Arial" charset="0"/>
                <a:ea typeface="Arial" charset="0"/>
              </a:rPr>
              <a:t>WWW.DSM.RU</a:t>
            </a:r>
            <a:endParaRPr lang="ru-RU" sz="2400" b="1" dirty="0">
              <a:solidFill>
                <a:srgbClr val="0B9342"/>
              </a:solidFill>
              <a:latin typeface="Arial" charset="0"/>
              <a:ea typeface="Arial" charset="0"/>
            </a:endParaRP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на страницах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DSM Group: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ru-RU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039308" y="4598953"/>
            <a:ext cx="2113384" cy="472216"/>
            <a:chOff x="3419872" y="4598953"/>
            <a:chExt cx="2113384" cy="4722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598953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12" y="460603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61396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5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84163" y="7250113"/>
            <a:ext cx="5759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открытые источники информации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053630" y="233214"/>
            <a:ext cx="6912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После длительного снижения доля БАД в 2020 году достигла максимального значения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125424"/>
            <a:ext cx="9347770" cy="53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r>
              <a:rPr lang="ru-RU" sz="800" b="1" dirty="0" smtClean="0">
                <a:latin typeface="Verdana" pitchFamily="34" charset="0"/>
              </a:rPr>
              <a:t>, без СТМ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31425" y="255225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Динамика рынка БАД: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Объем рынка растет двузначными значениями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49" y="1286030"/>
            <a:ext cx="10095851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Динамика рынка БАД:</a:t>
            </a:r>
          </a:p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упаковках наблюдается стагнация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96" y="1301672"/>
            <a:ext cx="9998307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Динамика рынка БАД:</a:t>
            </a:r>
          </a:p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Средневзвешенная цена одной упаковки растет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50" y="1478683"/>
            <a:ext cx="10142652" cy="48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…но в последние годы не из-за роста цен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30" y="1056696"/>
            <a:ext cx="8674570" cy="498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Наценка на БАД за 6 лет сократилась на 9%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1" y="1278826"/>
            <a:ext cx="9681219" cy="45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260332"/>
            <a:ext cx="7806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Только 2 упаковки БАД в год покупает в аптеке житель России 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7" y="1408429"/>
            <a:ext cx="4153405" cy="4476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17" y="1408429"/>
            <a:ext cx="4123527" cy="4449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843" y="1421912"/>
            <a:ext cx="2995141" cy="41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13635</TotalTime>
  <Words>425</Words>
  <Application>Microsoft Office PowerPoint</Application>
  <PresentationFormat>Широкоэкранный</PresentationFormat>
  <Paragraphs>71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Юлия</dc:creator>
  <cp:lastModifiedBy>Нечаева Юлия</cp:lastModifiedBy>
  <cp:revision>141</cp:revision>
  <dcterms:created xsi:type="dcterms:W3CDTF">2019-05-06T15:42:07Z</dcterms:created>
  <dcterms:modified xsi:type="dcterms:W3CDTF">2020-11-26T14:16:53Z</dcterms:modified>
</cp:coreProperties>
</file>