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sldIdLst>
    <p:sldId id="342" r:id="rId2"/>
    <p:sldId id="390" r:id="rId3"/>
    <p:sldId id="431" r:id="rId4"/>
    <p:sldId id="392" r:id="rId5"/>
    <p:sldId id="393" r:id="rId6"/>
    <p:sldId id="371" r:id="rId7"/>
    <p:sldId id="396" r:id="rId8"/>
    <p:sldId id="432" r:id="rId9"/>
    <p:sldId id="397" r:id="rId10"/>
    <p:sldId id="412" r:id="rId11"/>
    <p:sldId id="433" r:id="rId12"/>
    <p:sldId id="434" r:id="rId13"/>
    <p:sldId id="413" r:id="rId14"/>
    <p:sldId id="414" r:id="rId15"/>
    <p:sldId id="399" r:id="rId16"/>
    <p:sldId id="435" r:id="rId17"/>
    <p:sldId id="372" r:id="rId18"/>
    <p:sldId id="436" r:id="rId19"/>
    <p:sldId id="437" r:id="rId20"/>
    <p:sldId id="438" r:id="rId21"/>
    <p:sldId id="439" r:id="rId22"/>
    <p:sldId id="440" r:id="rId23"/>
    <p:sldId id="441" r:id="rId24"/>
    <p:sldId id="382" r:id="rId25"/>
    <p:sldId id="374" r:id="rId26"/>
    <p:sldId id="442" r:id="rId27"/>
    <p:sldId id="375" r:id="rId28"/>
    <p:sldId id="404" r:id="rId29"/>
    <p:sldId id="376" r:id="rId30"/>
    <p:sldId id="408" r:id="rId31"/>
    <p:sldId id="422" r:id="rId32"/>
    <p:sldId id="359" r:id="rId33"/>
    <p:sldId id="423" r:id="rId34"/>
    <p:sldId id="424" r:id="rId35"/>
    <p:sldId id="425" r:id="rId36"/>
    <p:sldId id="426" r:id="rId37"/>
    <p:sldId id="416" r:id="rId38"/>
    <p:sldId id="443" r:id="rId39"/>
    <p:sldId id="444" r:id="rId40"/>
    <p:sldId id="445" r:id="rId41"/>
    <p:sldId id="452" r:id="rId42"/>
    <p:sldId id="446" r:id="rId43"/>
    <p:sldId id="447" r:id="rId44"/>
    <p:sldId id="453" r:id="rId45"/>
    <p:sldId id="449" r:id="rId46"/>
    <p:sldId id="450" r:id="rId47"/>
    <p:sldId id="451" r:id="rId48"/>
    <p:sldId id="388" r:id="rId49"/>
    <p:sldId id="260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512" autoAdjust="0"/>
  </p:normalViewPr>
  <p:slideViewPr>
    <p:cSldViewPr snapToGrid="0">
      <p:cViewPr varScale="1">
        <p:scale>
          <a:sx n="100" d="100"/>
          <a:sy n="100" d="100"/>
        </p:scale>
        <p:origin x="93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29FCC-8105-4F1E-B642-B6D984AFABFE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1F7AF-14C5-412E-901A-764746F396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14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6285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27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811207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28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37965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29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9625954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30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49074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31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107947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46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552825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47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374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182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 вот например по ГКС средняя начисленная ЗП выросла на 7,6%</a:t>
            </a:r>
            <a:r>
              <a:rPr lang="ru-RU" baseline="0" dirty="0" smtClean="0"/>
              <a:t> за полугодие, и на 4,3% за апрель-май.</a:t>
            </a:r>
          </a:p>
          <a:p>
            <a:r>
              <a:rPr lang="ru-RU" baseline="0" dirty="0" smtClean="0"/>
              <a:t>Чудеса))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77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377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F1F7AF-14C5-412E-901A-764746F3968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475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56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574" indent="-288297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3189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465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5741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7017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8292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9568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0844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19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84223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56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9574" indent="-288297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53189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14465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75741" indent="-230638" defTabSz="93056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37017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98292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59568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0844" indent="-230638" defTabSz="93056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20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52950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25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138355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16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14" indent="-285697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790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99906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022" indent="-228558" defTabSz="92216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138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254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370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486" indent="-228558" defTabSz="92216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BF4B1E-FF8F-4C38-825F-BB8405AA4F23}" type="slidenum">
              <a:rPr lang="ru-RU" smtClean="0">
                <a:cs typeface="Arial" charset="0"/>
              </a:rPr>
              <a:pPr eaLnBrk="1" hangingPunct="1"/>
              <a:t>26</a:t>
            </a:fld>
            <a:endParaRPr lang="ru-RU" smtClean="0">
              <a:cs typeface="Arial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1107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610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23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4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7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63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06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69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582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96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324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4DC17-E7CF-495A-8185-B3828E0B2135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054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4DC17-E7CF-495A-8185-B3828E0B2135}" type="datetimeFigureOut">
              <a:rPr lang="ru-RU" smtClean="0"/>
              <a:t>04.08.2020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2516B-691E-42BA-BD92-F209915F2A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78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567" y="1605690"/>
            <a:ext cx="7173326" cy="4915586"/>
          </a:xfrm>
          <a:prstGeom prst="rect">
            <a:avLst/>
          </a:prstGeom>
        </p:spPr>
      </p:pic>
      <p:sp>
        <p:nvSpPr>
          <p:cNvPr id="9" name="Название 2"/>
          <p:cNvSpPr txBox="1">
            <a:spLocks/>
          </p:cNvSpPr>
          <p:nvPr/>
        </p:nvSpPr>
        <p:spPr>
          <a:xfrm>
            <a:off x="769741" y="151445"/>
            <a:ext cx="10322979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32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  <a:cs typeface="Arial" charset="0"/>
              </a:defRPr>
            </a:lvl1pPr>
            <a:lvl2pPr marL="742950" indent="-285750" eaLnBrk="0" hangingPunct="0">
              <a:defRPr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ru-RU" sz="6000" dirty="0" smtClean="0"/>
              <a:t>1 полугодие 2020:</a:t>
            </a:r>
          </a:p>
          <a:p>
            <a:pPr algn="ctr"/>
            <a:r>
              <a:rPr lang="ru-RU" sz="6000" dirty="0" smtClean="0">
                <a:solidFill>
                  <a:srgbClr val="0A8C4E"/>
                </a:solidFill>
              </a:rPr>
              <a:t>Рекорды в </a:t>
            </a:r>
            <a:r>
              <a:rPr lang="ru-RU" sz="6000" dirty="0" err="1" smtClean="0">
                <a:solidFill>
                  <a:srgbClr val="0A8C4E"/>
                </a:solidFill>
              </a:rPr>
              <a:t>фарме</a:t>
            </a:r>
            <a:endParaRPr lang="ru-RU" sz="6000" dirty="0">
              <a:solidFill>
                <a:srgbClr val="0A8C4E"/>
              </a:solidFill>
            </a:endParaRPr>
          </a:p>
        </p:txBody>
      </p:sp>
      <p:sp>
        <p:nvSpPr>
          <p:cNvPr id="7" name="Text Box 84"/>
          <p:cNvSpPr txBox="1">
            <a:spLocks noChangeArrowheads="1"/>
          </p:cNvSpPr>
          <p:nvPr/>
        </p:nvSpPr>
        <p:spPr bwMode="auto">
          <a:xfrm>
            <a:off x="499919" y="6036528"/>
            <a:ext cx="43937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DSM Group</a:t>
            </a:r>
            <a:endParaRPr lang="ru-RU" sz="3200" b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glow rad="127000">
                  <a:schemeClr val="bg1">
                    <a:alpha val="75000"/>
                  </a:schemeClr>
                </a:glow>
              </a:effectLst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8412088" y="6036528"/>
            <a:ext cx="37799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127000">
                    <a:schemeClr val="bg1">
                      <a:alpha val="75000"/>
                    </a:schemeClr>
                  </a:glow>
                </a:effectLst>
              </a:rPr>
              <a:t>05 Августа 2020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glow rad="127000">
                  <a:schemeClr val="bg1">
                    <a:alpha val="7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720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66680" y="314280"/>
            <a:ext cx="80355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Итоги 6 месяцев: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динамика положительная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233" y="1695449"/>
            <a:ext cx="5465686" cy="4123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082" y="1695449"/>
            <a:ext cx="5386151" cy="412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1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702376" y="404665"/>
            <a:ext cx="95371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Коммерческий сегмент остается наиболее емким на </a:t>
            </a:r>
            <a:r>
              <a:rPr lang="ru-RU" sz="2000" b="1" dirty="0" err="1" smtClean="0">
                <a:solidFill>
                  <a:srgbClr val="008000"/>
                </a:solidFill>
                <a:latin typeface="Verdana" pitchFamily="34" charset="0"/>
              </a:rPr>
              <a:t>фармрынке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01" y="1436330"/>
            <a:ext cx="9220924" cy="474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7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778825" y="2414440"/>
            <a:ext cx="48793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Verdana" pitchFamily="34" charset="0"/>
              </a:rPr>
              <a:t>Коммерческий сегмент</a:t>
            </a:r>
            <a:endParaRPr lang="ru-RU" sz="3600" b="1" dirty="0">
              <a:solidFill>
                <a:srgbClr val="008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6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74062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июне наблюдается небольшой прирост относительно прошлого года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1508791"/>
            <a:ext cx="10174754" cy="509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1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1117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упаковках уровень потребления в июне остается в отрицательной зоне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1194192"/>
            <a:ext cx="10433834" cy="522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1117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Без учета марта рынок растет в рублях в 2 раза меньше, а в упаковках остается сокращается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13" y="1496542"/>
            <a:ext cx="5700254" cy="46760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2479" y="1496542"/>
            <a:ext cx="5194242" cy="467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9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266680" y="314280"/>
            <a:ext cx="80355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Факторы роста рынка</a:t>
            </a:r>
            <a:r>
              <a:rPr lang="en-US" sz="2000" b="1" dirty="0" smtClean="0">
                <a:solidFill>
                  <a:srgbClr val="008000"/>
                </a:solidFill>
                <a:latin typeface="Verdana" pitchFamily="34" charset="0"/>
              </a:rPr>
              <a:t>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ЛП: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Ценовой фактор меньше всего влияет на рост рынка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4942"/>
            <a:ext cx="10653157" cy="537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73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07572" y="249897"/>
            <a:ext cx="8728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июне на лекарства наблюдалась дефляция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41" y="1536042"/>
            <a:ext cx="9711239" cy="46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1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07572" y="249897"/>
            <a:ext cx="87280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2020 году средневзвешенная стоимость упаковки выросла относительно 1 полугодия 2019 года на 10,4%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40" y="1199967"/>
            <a:ext cx="9135120" cy="544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4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100238" y="277286"/>
            <a:ext cx="84306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Потребление дорогостоящих препаратов растет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60" y="1239613"/>
            <a:ext cx="10107380" cy="27565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933" y="4125107"/>
            <a:ext cx="3314739" cy="231430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0052" y="4125107"/>
            <a:ext cx="3310445" cy="2314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5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338464" y="404971"/>
            <a:ext cx="84514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Что принес «</a:t>
            </a:r>
            <a:r>
              <a:rPr lang="ru-RU" sz="2000" b="1" dirty="0" err="1" smtClean="0">
                <a:solidFill>
                  <a:srgbClr val="008000"/>
                </a:solidFill>
                <a:latin typeface="Verdana" pitchFamily="34" charset="0"/>
              </a:rPr>
              <a:t>коронавирус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» экономике России?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Снижение ВВП с января по июнь составило 4%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</a:t>
            </a:r>
            <a:r>
              <a:rPr lang="ru-RU" sz="800" b="1" dirty="0" smtClean="0">
                <a:latin typeface="Verdana" pitchFamily="34" charset="0"/>
              </a:rPr>
              <a:t>Минэкономразвития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1" y="1566518"/>
            <a:ext cx="10473119" cy="425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6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75" y="1236563"/>
            <a:ext cx="10012665" cy="2735189"/>
          </a:xfrm>
          <a:prstGeom prst="rect">
            <a:avLst/>
          </a:prstGeom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100238" y="277286"/>
            <a:ext cx="84306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Спрос на дешевые препараты снижается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363" y="4036793"/>
            <a:ext cx="3567722" cy="249093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305" y="4036792"/>
            <a:ext cx="3567722" cy="249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90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083363" y="280377"/>
            <a:ext cx="87280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Цены растут только на дешевые препараты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целом инфляция за 6 месяцев составляет 3,5%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724" y="1846124"/>
            <a:ext cx="9915453" cy="4796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75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07572" y="249897"/>
            <a:ext cx="872806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Аптечная наценка на ЛП находится на уровне 24%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92" y="1107906"/>
            <a:ext cx="9046728" cy="538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02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783080" y="249897"/>
            <a:ext cx="90525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На ЖНВЛП наценка снижается быстрее, чем на не-ЖНВЛП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15" y="1314330"/>
            <a:ext cx="7670872" cy="459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67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44760" y="221439"/>
            <a:ext cx="8889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Высокий спрос на препараты групп </a:t>
            </a:r>
            <a:r>
              <a:rPr lang="en-US" sz="2000" b="1" dirty="0" smtClean="0">
                <a:solidFill>
                  <a:srgbClr val="008000"/>
                </a:solidFill>
                <a:latin typeface="Verdana" pitchFamily="34" charset="0"/>
              </a:rPr>
              <a:t>J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 и </a:t>
            </a:r>
            <a:r>
              <a:rPr lang="en-US" sz="2000" b="1" dirty="0" smtClean="0">
                <a:solidFill>
                  <a:srgbClr val="008000"/>
                </a:solidFill>
                <a:latin typeface="Verdana" pitchFamily="34" charset="0"/>
              </a:rPr>
              <a:t>L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 сохраняется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71" y="1103144"/>
            <a:ext cx="10364098" cy="535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2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009139" y="206545"/>
            <a:ext cx="87045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Verdana" pitchFamily="34" charset="0"/>
              </a:rPr>
              <a:t>OTC-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препараты в 2020 го</a:t>
            </a:r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д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у растут быстрее (+15,8%), чем</a:t>
            </a:r>
            <a:r>
              <a:rPr lang="en-US" sz="2000" b="1" dirty="0" smtClean="0">
                <a:solidFill>
                  <a:srgbClr val="008000"/>
                </a:solidFill>
                <a:latin typeface="Verdana" pitchFamily="34" charset="0"/>
              </a:rPr>
              <a:t> RX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 (+12,1%) 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929" y="909319"/>
            <a:ext cx="5337627" cy="56885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2467" y="909319"/>
            <a:ext cx="5354608" cy="565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52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009139" y="206545"/>
            <a:ext cx="870458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ОТС лидируют группы </a:t>
            </a:r>
            <a:r>
              <a:rPr lang="en-US" sz="2000" b="1" dirty="0" smtClean="0">
                <a:solidFill>
                  <a:srgbClr val="008000"/>
                </a:solidFill>
                <a:latin typeface="Verdana" pitchFamily="34" charset="0"/>
              </a:rPr>
              <a:t>L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и </a:t>
            </a:r>
            <a:r>
              <a:rPr lang="en-US" sz="2000" b="1" dirty="0" smtClean="0">
                <a:solidFill>
                  <a:srgbClr val="008000"/>
                </a:solidFill>
                <a:latin typeface="Verdana" pitchFamily="34" charset="0"/>
              </a:rPr>
              <a:t>J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по приросту, в </a:t>
            </a:r>
            <a:r>
              <a:rPr lang="en-US" sz="2000" b="1" dirty="0" smtClean="0">
                <a:solidFill>
                  <a:srgbClr val="008000"/>
                </a:solidFill>
                <a:latin typeface="Verdana" pitchFamily="34" charset="0"/>
              </a:rPr>
              <a:t>Rx – H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и </a:t>
            </a:r>
            <a:r>
              <a:rPr lang="en-US" sz="2000" b="1" dirty="0" smtClean="0">
                <a:solidFill>
                  <a:srgbClr val="008000"/>
                </a:solidFill>
                <a:latin typeface="Verdana" pitchFamily="34" charset="0"/>
              </a:rPr>
              <a:t>D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759" y="888554"/>
            <a:ext cx="8519161" cy="542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1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137854" y="239564"/>
            <a:ext cx="82101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июне рынок сильнее рос за счет ЖНВЛП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3" y="1133706"/>
            <a:ext cx="5122285" cy="54590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3389" y="1133706"/>
            <a:ext cx="5138581" cy="542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51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2137854" y="239564"/>
            <a:ext cx="82101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Традиционно в лето цены снижаются. В 2020 году этот процесс начался в мае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09" y="1383642"/>
            <a:ext cx="9449111" cy="45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892300" y="202795"/>
            <a:ext cx="86899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Импортные препараты падают с апреля в стоимостном выражении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73018" y="6407805"/>
            <a:ext cx="57594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 smtClean="0">
                <a:latin typeface="Verdana" pitchFamily="34" charset="0"/>
              </a:rPr>
              <a:t>Group</a:t>
            </a:r>
            <a:endParaRPr lang="ru-RU" sz="800" b="1" dirty="0" smtClean="0">
              <a:latin typeface="Verdana" pitchFamily="34" charset="0"/>
            </a:endParaRPr>
          </a:p>
          <a:p>
            <a:r>
              <a:rPr lang="ru-RU" sz="800" b="1" dirty="0" smtClean="0">
                <a:latin typeface="Verdana" pitchFamily="34" charset="0"/>
              </a:rPr>
              <a:t>Примечание: локализованные ЛП – ЛП, которые производятся на территории России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07" y="1093310"/>
            <a:ext cx="4847013" cy="513691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" y="1088257"/>
            <a:ext cx="4796152" cy="511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8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338464" y="404971"/>
            <a:ext cx="845145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Российский позитив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</a:t>
            </a:r>
            <a:r>
              <a:rPr lang="ru-RU" sz="800" b="1" dirty="0" smtClean="0">
                <a:latin typeface="Verdana" pitchFamily="34" charset="0"/>
              </a:rPr>
              <a:t>Минэкономразвития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5792" y="1217830"/>
            <a:ext cx="56582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За II квартал 2020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года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ВВП РФ снизился на 9,6% в годовом выражении после роста на 1,6% за I квартал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05400" y="2136339"/>
            <a:ext cx="63093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Экономика США во втором квартале рухнула на рекордную величину - на 32,9% в пересчете на годовые темпы. Спад перечеркнул весь экономический рост с 2015 года.</a:t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5792" y="3564751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Рост ВВП Китая во втором квартале 2020 года составил 3,2%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62112" y="4272637"/>
            <a:ext cx="6096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ВВП Евросоюза во втором квартале снизился на рекордные 14,4</a:t>
            </a:r>
            <a:r>
              <a:rPr lang="ru-RU" sz="2000" b="1" dirty="0" smtClean="0">
                <a:solidFill>
                  <a:srgbClr val="C00000"/>
                </a:solidFill>
              </a:rPr>
              <a:t>%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(Франция -13,8%, Германия -10,1%, Италия – 12,4%, Испания -18,5%)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6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892300" y="202795"/>
            <a:ext cx="86899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упаковках падают все категории по происхождени</a:t>
            </a:r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ю</a:t>
            </a:r>
            <a:endParaRPr lang="ru-RU" sz="2000" b="1" dirty="0" smtClean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3018" y="6407805"/>
            <a:ext cx="57594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 smtClean="0">
                <a:latin typeface="Verdana" pitchFamily="34" charset="0"/>
              </a:rPr>
              <a:t>Group</a:t>
            </a:r>
            <a:endParaRPr lang="ru-RU" sz="800" b="1" dirty="0" smtClean="0">
              <a:latin typeface="Verdana" pitchFamily="34" charset="0"/>
            </a:endParaRPr>
          </a:p>
          <a:p>
            <a:r>
              <a:rPr lang="ru-RU" sz="800" b="1" dirty="0" smtClean="0">
                <a:latin typeface="Verdana" pitchFamily="34" charset="0"/>
              </a:rPr>
              <a:t>Примечание: локализованные ЛП – ЛП, которые производятся на территории России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67" y="975094"/>
            <a:ext cx="5099553" cy="54348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2778" y="975093"/>
            <a:ext cx="5126112" cy="543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67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892300" y="202795"/>
            <a:ext cx="86899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Инфляция на локализованные препараты в 2 раза выше, чем на импортные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73018" y="6592769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коммерческого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49" y="1292202"/>
            <a:ext cx="9784391" cy="471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3251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Заметный прирост из ТОП-10 к прошлому году сохраняет только </a:t>
            </a:r>
            <a:r>
              <a:rPr lang="ru-RU" sz="2000" b="1" dirty="0" err="1" smtClean="0">
                <a:solidFill>
                  <a:srgbClr val="008000"/>
                </a:solidFill>
                <a:latin typeface="Verdana" pitchFamily="34" charset="0"/>
              </a:rPr>
              <a:t>Арбидол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6" y="1985962"/>
            <a:ext cx="10872840" cy="35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2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3251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Динамика препаратов в аптеках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" y="1890712"/>
            <a:ext cx="10672348" cy="330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7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74062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По итогам июня уже у 3 производителей из ТОП-10 продажи падают относительно прошлого года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871663"/>
            <a:ext cx="10458940" cy="336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7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74062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На аптечном рынке отечественные компании показывают высокую динамику как в июне…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4" y="1757362"/>
            <a:ext cx="10510885" cy="380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74062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… так и в целом за 6 месяцев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1757362"/>
            <a:ext cx="10078088" cy="391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18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</a:t>
            </a:r>
            <a:r>
              <a:rPr lang="ru-RU" sz="800" b="1" dirty="0" smtClean="0">
                <a:latin typeface="Verdana" pitchFamily="34" charset="0"/>
              </a:rPr>
              <a:t>еженедельный </a:t>
            </a:r>
            <a:r>
              <a:rPr lang="ru-RU" sz="800" b="1" dirty="0">
                <a:latin typeface="Verdana" pitchFamily="34" charset="0"/>
              </a:rPr>
              <a:t>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7670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Итоги июля: 0% в рублях, -12% в упаковках.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За 7 месяцев: +9% в рублях, 0% в упаковках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1243405"/>
            <a:ext cx="8976849" cy="518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1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3778825" y="2414440"/>
            <a:ext cx="48793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8000"/>
                </a:solidFill>
                <a:latin typeface="Verdana" pitchFamily="34" charset="0"/>
              </a:rPr>
              <a:t>Государственный сегмент</a:t>
            </a:r>
            <a:endParaRPr lang="ru-RU" sz="3600" b="1" dirty="0">
              <a:solidFill>
                <a:srgbClr val="008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2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последние годы заметно выросла доля региональной льготы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531" y="1245662"/>
            <a:ext cx="8897094" cy="5090538"/>
          </a:xfrm>
          <a:prstGeom prst="rect">
            <a:avLst/>
          </a:prstGeom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государственного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06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900919" y="192360"/>
            <a:ext cx="87366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В базовых отраслях масштаб падения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остается умеренным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</a:t>
            </a:r>
            <a:r>
              <a:rPr lang="ru-RU" sz="800" b="1" dirty="0" smtClean="0">
                <a:latin typeface="Verdana" pitchFamily="34" charset="0"/>
              </a:rPr>
              <a:t>Минэкономразвития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810" y="1344597"/>
            <a:ext cx="8293870" cy="481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59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упаковках больше всего закупается лекарств для нужд ЛПУ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129" y="1280714"/>
            <a:ext cx="8665445" cy="4967936"/>
          </a:xfrm>
          <a:prstGeom prst="rect">
            <a:avLst/>
          </a:prstGeom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государственного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0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Средневзвешенная стоимость упаковки в </a:t>
            </a:r>
            <a:r>
              <a:rPr lang="ru-RU" sz="2000" b="1" dirty="0" err="1" smtClean="0">
                <a:solidFill>
                  <a:srgbClr val="008000"/>
                </a:solidFill>
                <a:latin typeface="Verdana" pitchFamily="34" charset="0"/>
              </a:rPr>
              <a:t>госзакупках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 неуклонно растет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301" y="1266233"/>
            <a:ext cx="8747749" cy="4987093"/>
          </a:xfrm>
          <a:prstGeom prst="rect">
            <a:avLst/>
          </a:prstGeom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государственного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4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Ценовая структура – смещение в пользу дорогих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региональной льготе дешевые лекарства практически не закупаются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государственного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392137"/>
            <a:ext cx="10635017" cy="4596141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810000" y="1392136"/>
            <a:ext cx="9525" cy="4410075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341571" y="1392137"/>
            <a:ext cx="9525" cy="4410075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82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058400" y="118700"/>
            <a:ext cx="8088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Структура по АТС группам: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Доля онкологических препаратов продолжает расти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государственного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81" y="1220462"/>
            <a:ext cx="8488319" cy="533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23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058400" y="118700"/>
            <a:ext cx="8088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Структура по АТС группам: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Лидеры роста по объему закупок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государственного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63" y="832564"/>
            <a:ext cx="9242337" cy="58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6411723"/>
            <a:ext cx="77438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государственного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 smtClean="0">
                <a:latin typeface="Verdana" pitchFamily="34" charset="0"/>
              </a:rPr>
              <a:t>Group</a:t>
            </a:r>
            <a:endParaRPr lang="ru-RU" sz="800" b="1" dirty="0" smtClean="0">
              <a:latin typeface="Verdana" pitchFamily="34" charset="0"/>
            </a:endParaRPr>
          </a:p>
          <a:p>
            <a:endParaRPr lang="ru-RU" sz="800" b="1" dirty="0" smtClean="0">
              <a:latin typeface="Verdana" pitchFamily="34" charset="0"/>
            </a:endParaRPr>
          </a:p>
          <a:p>
            <a:r>
              <a:rPr lang="ru-RU" sz="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itchFamily="34" charset="0"/>
              </a:rPr>
              <a:t>Примечание: локализованные препараты – лекарственные средства, произведенные на территории России</a:t>
            </a:r>
            <a:endParaRPr lang="ru-RU" sz="8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160000" y="360000"/>
            <a:ext cx="80889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Импортные препараты превалируют в государственных затратах в денежном выражении, в упаковках лидерство у локализованных препаратов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59" y="1865109"/>
            <a:ext cx="10398835" cy="436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86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892301" y="226864"/>
            <a:ext cx="74300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Рейтинг производителей в </a:t>
            </a:r>
            <a:r>
              <a:rPr lang="ru-RU" sz="2000" b="1" dirty="0" err="1" smtClean="0">
                <a:solidFill>
                  <a:srgbClr val="008000"/>
                </a:solidFill>
                <a:latin typeface="Verdana" pitchFamily="34" charset="0"/>
              </a:rPr>
              <a:t>госзакупках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30" y="999653"/>
            <a:ext cx="10000971" cy="5593116"/>
          </a:xfrm>
          <a:prstGeom prst="rect">
            <a:avLst/>
          </a:prstGeom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государственного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74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892301" y="226864"/>
            <a:ext cx="74300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Рейтинг брендов в </a:t>
            </a:r>
            <a:r>
              <a:rPr lang="ru-RU" sz="2000" b="1" dirty="0" err="1" smtClean="0">
                <a:solidFill>
                  <a:srgbClr val="008000"/>
                </a:solidFill>
                <a:latin typeface="Verdana" pitchFamily="34" charset="0"/>
              </a:rPr>
              <a:t>госзакупках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08" y="927173"/>
            <a:ext cx="9918415" cy="5546946"/>
          </a:xfrm>
          <a:prstGeom prst="rect">
            <a:avLst/>
          </a:prstGeom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6642556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</a:t>
            </a:r>
            <a:r>
              <a:rPr lang="ru-RU" sz="800" b="1" dirty="0" smtClean="0">
                <a:latin typeface="Verdana" pitchFamily="34" charset="0"/>
              </a:rPr>
              <a:t>государственного </a:t>
            </a:r>
            <a:r>
              <a:rPr lang="ru-RU" sz="800" b="1" dirty="0">
                <a:latin typeface="Verdana" pitchFamily="34" charset="0"/>
              </a:rPr>
              <a:t>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0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ежемесячный мониторинг фармацевтического рынка DSM </a:t>
            </a:r>
            <a:r>
              <a:rPr lang="ru-RU" sz="800" b="1" dirty="0" err="1">
                <a:latin typeface="Verdana" pitchFamily="34" charset="0"/>
              </a:rPr>
              <a:t>Group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358699" y="165517"/>
            <a:ext cx="81873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Пора менять прогнозы: 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по итогам года +8% в рублях, -3% в упаковках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520" y="1088847"/>
            <a:ext cx="9570720" cy="551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6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5720" y="1916834"/>
            <a:ext cx="50405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Актуальная информация</a:t>
            </a:r>
          </a:p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 </a:t>
            </a:r>
            <a:r>
              <a:rPr lang="ru-RU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фармрынке</a:t>
            </a:r>
            <a:endParaRPr lang="en-US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ru-RU" sz="2400" b="1" dirty="0">
              <a:solidFill>
                <a:srgbClr val="0B9342"/>
              </a:solidFill>
            </a:endParaRPr>
          </a:p>
          <a:p>
            <a:pPr algn="ctr"/>
            <a:r>
              <a:rPr lang="en-US" sz="2400" b="1" dirty="0">
                <a:solidFill>
                  <a:srgbClr val="0B9342"/>
                </a:solidFill>
                <a:latin typeface="Arial" charset="0"/>
                <a:ea typeface="Arial" charset="0"/>
              </a:rPr>
              <a:t>WWW.DSM.RU</a:t>
            </a:r>
            <a:endParaRPr lang="ru-RU" sz="2400" b="1" dirty="0">
              <a:solidFill>
                <a:srgbClr val="0B9342"/>
              </a:solidFill>
              <a:latin typeface="Arial" charset="0"/>
              <a:ea typeface="Arial" charset="0"/>
            </a:endParaRPr>
          </a:p>
          <a:p>
            <a:pPr algn="ctr"/>
            <a:endParaRPr lang="ru-RU" sz="2400" b="1" dirty="0"/>
          </a:p>
          <a:p>
            <a:pPr algn="ctr"/>
            <a:r>
              <a:rPr lang="ru-RU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 на страницах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DSM Group: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ru-RU" b="1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5039308" y="4598953"/>
            <a:ext cx="2113384" cy="472216"/>
            <a:chOff x="3419872" y="4598953"/>
            <a:chExt cx="2113384" cy="47221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4598953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7112" y="4606039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4613969"/>
              <a:ext cx="457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539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900919" y="192360"/>
            <a:ext cx="873660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сферах, </a:t>
            </a:r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ориентированных на потребительский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спрос, в июне процесс падения замедлился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</a:t>
            </a:r>
            <a:r>
              <a:rPr lang="ru-RU" sz="800" b="1" dirty="0" smtClean="0">
                <a:latin typeface="Verdana" pitchFamily="34" charset="0"/>
              </a:rPr>
              <a:t>Минэкономразвития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601" y="1534733"/>
            <a:ext cx="8545263" cy="495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70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</a:t>
            </a:r>
            <a:r>
              <a:rPr lang="ru-RU" sz="800" b="1" dirty="0" smtClean="0">
                <a:latin typeface="Verdana" pitchFamily="34" charset="0"/>
              </a:rPr>
              <a:t>ГКС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733550" y="252277"/>
            <a:ext cx="879729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Оборот розничной торговли за 6 месяцев 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упал на 6,4%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(снижение продолжается: за 5 месяцев -6,1%)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43" y="1303352"/>
            <a:ext cx="9839797" cy="529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14280"/>
            <a:ext cx="81574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8000"/>
                </a:solidFill>
                <a:latin typeface="Verdana" pitchFamily="34" charset="0"/>
              </a:rPr>
              <a:t>Уровень безработицы </a:t>
            </a:r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в июне продолжил рост</a:t>
            </a:r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</a:t>
            </a:r>
            <a:r>
              <a:rPr lang="ru-RU" sz="800" b="1" dirty="0" smtClean="0">
                <a:latin typeface="Verdana" pitchFamily="34" charset="0"/>
              </a:rPr>
              <a:t>Минэкономразвития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44762"/>
            <a:ext cx="8473440" cy="522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2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160000" y="314280"/>
            <a:ext cx="815748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Доходы населения «демонстрируют свои рекорды»</a:t>
            </a:r>
          </a:p>
          <a:p>
            <a:endParaRPr lang="ru-RU" sz="2000" b="1" dirty="0">
              <a:solidFill>
                <a:srgbClr val="008000"/>
              </a:solidFill>
              <a:latin typeface="Verdana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</a:t>
            </a:r>
            <a:r>
              <a:rPr lang="ru-RU" sz="800" b="1" dirty="0" smtClean="0">
                <a:latin typeface="Verdana" pitchFamily="34" charset="0"/>
              </a:rPr>
              <a:t>Минэкономразвития</a:t>
            </a:r>
            <a:endParaRPr lang="ru-RU" sz="800" b="1" dirty="0"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66" y="2155959"/>
            <a:ext cx="5256685" cy="3263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5693" y="1356276"/>
            <a:ext cx="303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Оценка Минэкономразвития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7156" y="1356276"/>
            <a:ext cx="4569110" cy="511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6601235"/>
            <a:ext cx="575945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800" b="1" dirty="0">
                <a:latin typeface="Verdana" pitchFamily="34" charset="0"/>
              </a:rPr>
              <a:t>Источник: </a:t>
            </a:r>
            <a:r>
              <a:rPr lang="ru-RU" sz="800" b="1" dirty="0" smtClean="0">
                <a:latin typeface="Verdana" pitchFamily="34" charset="0"/>
              </a:rPr>
              <a:t>ГКС </a:t>
            </a:r>
            <a:endParaRPr lang="ru-RU" sz="800" b="1" dirty="0">
              <a:latin typeface="Verdana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327640" y="251143"/>
            <a:ext cx="740620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Рост цен в июне был минимальным 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(+0,2% к маю)</a:t>
            </a:r>
          </a:p>
          <a:p>
            <a:r>
              <a:rPr lang="ru-RU" sz="2000" b="1" dirty="0" smtClean="0">
                <a:solidFill>
                  <a:srgbClr val="008000"/>
                </a:solidFill>
                <a:latin typeface="Verdana" pitchFamily="34" charset="0"/>
              </a:rPr>
              <a:t>По лекарствам наблюдается дефляция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76" y="1496374"/>
            <a:ext cx="9047248" cy="44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8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22013</TotalTime>
  <Words>994</Words>
  <Application>Microsoft Office PowerPoint</Application>
  <PresentationFormat>Широкоэкранный</PresentationFormat>
  <Paragraphs>143</Paragraphs>
  <Slides>49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4" baseType="lpstr">
      <vt:lpstr>Arial</vt:lpstr>
      <vt:lpstr>Calibri</vt:lpstr>
      <vt:lpstr>Calibri Light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Нечаева Юлия</dc:creator>
  <cp:lastModifiedBy>Нечаева Юлия</cp:lastModifiedBy>
  <cp:revision>285</cp:revision>
  <dcterms:created xsi:type="dcterms:W3CDTF">2019-05-06T15:42:07Z</dcterms:created>
  <dcterms:modified xsi:type="dcterms:W3CDTF">2020-08-04T16:30:39Z</dcterms:modified>
</cp:coreProperties>
</file>