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handoutMasterIdLst>
    <p:handoutMasterId r:id="rId41"/>
  </p:handoutMasterIdLst>
  <p:sldIdLst>
    <p:sldId id="536" r:id="rId2"/>
    <p:sldId id="489" r:id="rId3"/>
    <p:sldId id="567" r:id="rId4"/>
    <p:sldId id="538" r:id="rId5"/>
    <p:sldId id="539" r:id="rId6"/>
    <p:sldId id="587" r:id="rId7"/>
    <p:sldId id="519" r:id="rId8"/>
    <p:sldId id="372" r:id="rId9"/>
    <p:sldId id="439" r:id="rId10"/>
    <p:sldId id="511" r:id="rId11"/>
    <p:sldId id="462" r:id="rId12"/>
    <p:sldId id="540" r:id="rId13"/>
    <p:sldId id="568" r:id="rId14"/>
    <p:sldId id="581" r:id="rId15"/>
    <p:sldId id="504" r:id="rId16"/>
    <p:sldId id="573" r:id="rId17"/>
    <p:sldId id="570" r:id="rId18"/>
    <p:sldId id="595" r:id="rId19"/>
    <p:sldId id="572" r:id="rId20"/>
    <p:sldId id="589" r:id="rId21"/>
    <p:sldId id="598" r:id="rId22"/>
    <p:sldId id="548" r:id="rId23"/>
    <p:sldId id="549" r:id="rId24"/>
    <p:sldId id="599" r:id="rId25"/>
    <p:sldId id="505" r:id="rId26"/>
    <p:sldId id="382" r:id="rId27"/>
    <p:sldId id="556" r:id="rId28"/>
    <p:sldId id="535" r:id="rId29"/>
    <p:sldId id="596" r:id="rId30"/>
    <p:sldId id="600" r:id="rId31"/>
    <p:sldId id="601" r:id="rId32"/>
    <p:sldId id="602" r:id="rId33"/>
    <p:sldId id="603" r:id="rId34"/>
    <p:sldId id="604" r:id="rId35"/>
    <p:sldId id="605" r:id="rId36"/>
    <p:sldId id="553" r:id="rId37"/>
    <p:sldId id="388" r:id="rId38"/>
    <p:sldId id="260" r:id="rId39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581"/>
    <a:srgbClr val="265441"/>
    <a:srgbClr val="E8E7E3"/>
    <a:srgbClr val="EFEFEB"/>
    <a:srgbClr val="F5F5F0"/>
    <a:srgbClr val="E4E4E4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6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EC4D8-4DA4-490E-8994-F490C5272BC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3AB9F-6397-46D6-A1DD-E6146B5A3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48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9FCC-8105-4F1E-B642-B6D984AFABFE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F7AF-14C5-412E-901A-764746F39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4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28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21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70335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22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18981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23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2144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24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25772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51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71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66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747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80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71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56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574" indent="-288297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189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465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741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017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292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568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0844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11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78266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95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94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56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574" indent="-288297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189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465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741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017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292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568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0844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12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5822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56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574" indent="-288297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189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465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741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017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292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568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0844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13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00383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39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17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32625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18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00732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19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90164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20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0851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0" y="23811"/>
            <a:ext cx="1470000" cy="82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7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0" y="57665"/>
            <a:ext cx="1543500" cy="8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3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4DC17-E7CF-495A-8185-B3828E0B2135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1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dsmgroup_agency" TargetMode="External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hyperlink" Target="https://www.facebook.com/GroupDS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dsmgroup" TargetMode="External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hyperlink" Target="http://www.youtube.com/user/DSMGroup" TargetMode="External"/><Relationship Id="rId4" Type="http://schemas.openxmlformats.org/officeDocument/2006/relationships/hyperlink" Target="https://twitter.com/DSM_Group" TargetMode="External"/><Relationship Id="rId9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5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778" y="183890"/>
            <a:ext cx="7315200" cy="358026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654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Аптечный рынок России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solidFill>
                  <a:srgbClr val="59A581"/>
                </a:solidFill>
                <a:latin typeface="+mn-lt"/>
              </a:rPr>
              <a:t>Итоги июль 2021</a:t>
            </a:r>
            <a:endParaRPr lang="ru-RU" sz="4800" b="1" dirty="0">
              <a:solidFill>
                <a:srgbClr val="59A581"/>
              </a:solidFill>
              <a:latin typeface="+mn-lt"/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414778" y="6017089"/>
            <a:ext cx="4393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DSM Group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711869" y="6030193"/>
            <a:ext cx="3779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2 сентября 2021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72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19494" y="325494"/>
            <a:ext cx="82797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Уровень наценки на 1% выше, чем в 2020 году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35" y="1115287"/>
            <a:ext cx="8945968" cy="539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00238" y="277286"/>
            <a:ext cx="84306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Относительно 2020 года доля дорогостоящих препаратов выросла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129" y="1265007"/>
            <a:ext cx="7882811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00238" y="277286"/>
            <a:ext cx="84306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«Дорогой» сегмент начал показывать положительную динамику и в рублях, и в упаковках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74" y="1908267"/>
            <a:ext cx="10542587" cy="32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00238" y="277286"/>
            <a:ext cx="84306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Тренд 2021: падение доли дешевых препаратов остановилось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082" y="1068948"/>
            <a:ext cx="8495141" cy="544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59999" y="360000"/>
            <a:ext cx="8422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Количество реализуемого ассортимента в лето сократилось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178" y="1067886"/>
            <a:ext cx="8498561" cy="2591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177" y="3751418"/>
            <a:ext cx="8498561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325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ТОП-10 брендов по итогам 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7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месяцев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77" y="1467160"/>
            <a:ext cx="10426730" cy="322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325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ТОП-10 брендов по итогам июля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41" y="1771469"/>
            <a:ext cx="10299264" cy="31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009139" y="206545"/>
            <a:ext cx="87045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Продажи 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Rx—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препаратов растут быстрее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90" y="1266634"/>
            <a:ext cx="5023274" cy="5151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613" y="1239923"/>
            <a:ext cx="4946755" cy="502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009139" y="206545"/>
            <a:ext cx="87045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упаковках продажи 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Rx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-препаратов вернулись на уровень 2020 года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6" y="1268083"/>
            <a:ext cx="4912994" cy="51940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09" y="1268083"/>
            <a:ext cx="4868438" cy="519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37854" y="239563"/>
            <a:ext cx="85709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июле выросли быстрее ЖВНЛП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291" y="1043728"/>
            <a:ext cx="5001843" cy="5347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23" y="1043728"/>
            <a:ext cx="5017806" cy="53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97056" y="322907"/>
            <a:ext cx="8473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7 месяцев 2021: итоги аптечной розницы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73" y="1207550"/>
            <a:ext cx="9006803" cy="539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37854" y="239563"/>
            <a:ext cx="85709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Инфляция на препараты не-ЖНВЛП в 2021 году невысокая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63" y="1560080"/>
            <a:ext cx="9054950" cy="44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37854" y="239563"/>
            <a:ext cx="85709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Какие препараты ЖНВЛП выросли сильнее в июле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46" y="1621765"/>
            <a:ext cx="10087463" cy="321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92300" y="202795"/>
            <a:ext cx="8689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июле сильнее выросли локализованные препараты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018" y="6407805"/>
            <a:ext cx="57594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 smtClean="0">
                <a:latin typeface="Verdana" pitchFamily="34" charset="0"/>
              </a:rPr>
              <a:t>Group</a:t>
            </a:r>
            <a:endParaRPr lang="ru-RU" sz="800" b="1" dirty="0" smtClean="0">
              <a:latin typeface="Verdana" pitchFamily="34" charset="0"/>
            </a:endParaRPr>
          </a:p>
          <a:p>
            <a:r>
              <a:rPr lang="ru-RU" sz="800" b="1" dirty="0" smtClean="0">
                <a:latin typeface="Verdana" pitchFamily="34" charset="0"/>
              </a:rPr>
              <a:t>Примечание: локализованные ЛП – ЛП, которые производятся на территории России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07" y="1096500"/>
            <a:ext cx="4724655" cy="50406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776" y="1096500"/>
            <a:ext cx="4680947" cy="504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92300" y="202795"/>
            <a:ext cx="8689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июле локализованные препараты вышли в плюс по упаковкам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018" y="6407805"/>
            <a:ext cx="57594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 smtClean="0">
                <a:latin typeface="Verdana" pitchFamily="34" charset="0"/>
              </a:rPr>
              <a:t>Group</a:t>
            </a:r>
            <a:endParaRPr lang="ru-RU" sz="800" b="1" dirty="0" smtClean="0">
              <a:latin typeface="Verdana" pitchFamily="34" charset="0"/>
            </a:endParaRPr>
          </a:p>
          <a:p>
            <a:r>
              <a:rPr lang="ru-RU" sz="800" b="1" dirty="0" smtClean="0">
                <a:latin typeface="Verdana" pitchFamily="34" charset="0"/>
              </a:rPr>
              <a:t>Примечание: локализованные ЛП – ЛП, которые производятся на территории России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32" y="1104441"/>
            <a:ext cx="4970560" cy="5244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675" y="1104442"/>
            <a:ext cx="4924928" cy="530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92300" y="202795"/>
            <a:ext cx="8689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Локализованные препараты быстрее растут за счет «сезонных» групп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018" y="6407805"/>
            <a:ext cx="57594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 smtClean="0">
                <a:latin typeface="Verdana" pitchFamily="34" charset="0"/>
              </a:rPr>
              <a:t>Group</a:t>
            </a:r>
            <a:endParaRPr lang="ru-RU" sz="800" b="1" dirty="0" smtClean="0">
              <a:latin typeface="Verdana" pitchFamily="34" charset="0"/>
            </a:endParaRPr>
          </a:p>
          <a:p>
            <a:r>
              <a:rPr lang="ru-RU" sz="800" b="1" dirty="0" smtClean="0">
                <a:latin typeface="Verdana" pitchFamily="34" charset="0"/>
              </a:rPr>
              <a:t>Примечание: локализованные ЛП – ЛП, которые производятся на территории России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55" y="1146501"/>
            <a:ext cx="5261304" cy="5261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995" y="1146500"/>
            <a:ext cx="5267409" cy="526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325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Влияние трендов 2021 на динамику производителей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38" y="1642702"/>
            <a:ext cx="96297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44760" y="221439"/>
            <a:ext cx="888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АТС группы по итогам 7 месяцев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63" y="933831"/>
            <a:ext cx="10248264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44760" y="221439"/>
            <a:ext cx="888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упаковках в июле 7 АТС «в плюсе»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34" y="933831"/>
            <a:ext cx="10248264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85" y="944763"/>
            <a:ext cx="4904510" cy="5582595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03197" y="171467"/>
            <a:ext cx="888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Рост заболеваемости спровоцировал спрос на «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ковидные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» препараты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46" y="2807586"/>
            <a:ext cx="2777297" cy="353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347" y="944763"/>
            <a:ext cx="4838314" cy="55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44760" y="221439"/>
            <a:ext cx="888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Корреляция между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аптечными 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продажами «</a:t>
            </a:r>
            <a:r>
              <a:rPr lang="ru-RU" sz="2000" b="1" dirty="0" err="1">
                <a:solidFill>
                  <a:srgbClr val="008000"/>
                </a:solidFill>
                <a:latin typeface="Verdana" pitchFamily="34" charset="0"/>
              </a:rPr>
              <a:t>ковидных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» групп препаратов и уровнем заболеваемости </a:t>
            </a:r>
            <a:r>
              <a:rPr lang="en-US" sz="2000" b="1" dirty="0">
                <a:solidFill>
                  <a:srgbClr val="008000"/>
                </a:solidFill>
                <a:latin typeface="Verdana" pitchFamily="34" charset="0"/>
              </a:rPr>
              <a:t>Covid-19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81" y="1240687"/>
            <a:ext cx="9691549" cy="504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56482" y="213351"/>
            <a:ext cx="83297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Июнь в плюсе по рублям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За 7 месяцев – +0,7%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17" y="1121192"/>
            <a:ext cx="9989389" cy="499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245269"/>
            <a:ext cx="8035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2021 году </a:t>
            </a:r>
            <a:r>
              <a:rPr lang="en-US" sz="2000" b="1" dirty="0" err="1" smtClean="0">
                <a:solidFill>
                  <a:srgbClr val="008000"/>
                </a:solidFill>
                <a:latin typeface="Verdana" pitchFamily="34" charset="0"/>
              </a:rPr>
              <a:t>eCom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продолжает расти 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+34% к 2020 году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39" y="1463380"/>
            <a:ext cx="10335245" cy="51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314280"/>
            <a:ext cx="8035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июле доля </a:t>
            </a:r>
            <a:r>
              <a:rPr lang="en-US" sz="2000" b="1" dirty="0" err="1" smtClean="0">
                <a:solidFill>
                  <a:srgbClr val="008000"/>
                </a:solidFill>
                <a:latin typeface="Verdana" pitchFamily="34" charset="0"/>
              </a:rPr>
              <a:t>eCom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незначительно упала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401" y="1227575"/>
            <a:ext cx="9034839" cy="515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245269"/>
            <a:ext cx="8035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Самая высокая доля в аптечном </a:t>
            </a:r>
            <a:r>
              <a:rPr lang="en-US" sz="2000" b="1" dirty="0" err="1">
                <a:solidFill>
                  <a:srgbClr val="008000"/>
                </a:solidFill>
                <a:latin typeface="Verdana" pitchFamily="34" charset="0"/>
              </a:rPr>
              <a:t>eCom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у селективной косметики и изделий 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медназначения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13" y="1116981"/>
            <a:ext cx="9555415" cy="532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245269"/>
            <a:ext cx="8035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Рецептурные препараты занимают в </a:t>
            </a:r>
            <a:r>
              <a:rPr lang="en-US" sz="2000" b="1" dirty="0" err="1" smtClean="0">
                <a:solidFill>
                  <a:srgbClr val="008000"/>
                </a:solidFill>
                <a:latin typeface="Verdana" pitchFamily="34" charset="0"/>
              </a:rPr>
              <a:t>eCom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большую долю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42" y="1175068"/>
            <a:ext cx="5711733" cy="2680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555" y="1175068"/>
            <a:ext cx="2811686" cy="28793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180" y="4359965"/>
            <a:ext cx="7410832" cy="20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245269"/>
            <a:ext cx="8035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Концентрация в е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Com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выше: ТОП-10 – 9,8% 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(в целом 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по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рынку 7,6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%)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09" y="1295388"/>
            <a:ext cx="9355731" cy="45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245269"/>
            <a:ext cx="8035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</a:t>
            </a:r>
            <a:r>
              <a:rPr lang="en-US" sz="2000" b="1" dirty="0" err="1" smtClean="0">
                <a:solidFill>
                  <a:srgbClr val="008000"/>
                </a:solidFill>
                <a:latin typeface="Verdana" pitchFamily="34" charset="0"/>
              </a:rPr>
              <a:t>eCom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ТОП-10 производителей в основном занимают лучшую позицию, чем в целом на рынке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390" y="1425783"/>
            <a:ext cx="9089803" cy="44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еженедельный </a:t>
            </a:r>
            <a:r>
              <a:rPr lang="ru-RU" sz="800" b="1" dirty="0">
                <a:latin typeface="Verdana" pitchFamily="34" charset="0"/>
              </a:rPr>
              <a:t>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581149" y="360000"/>
            <a:ext cx="9648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Verdana" pitchFamily="34" charset="0"/>
              </a:rPr>
              <a:t>Предварительные итоги августа (по 22 августа): 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Verdana" pitchFamily="34" charset="0"/>
              </a:rPr>
              <a:t>+4% </a:t>
            </a:r>
            <a:r>
              <a:rPr lang="ru-RU" b="1" dirty="0">
                <a:solidFill>
                  <a:srgbClr val="008000"/>
                </a:solidFill>
                <a:latin typeface="Verdana" pitchFamily="34" charset="0"/>
              </a:rPr>
              <a:t>в рублях, </a:t>
            </a:r>
            <a:r>
              <a:rPr lang="ru-RU" b="1" dirty="0" smtClean="0">
                <a:solidFill>
                  <a:srgbClr val="008000"/>
                </a:solidFill>
                <a:latin typeface="Verdana" pitchFamily="34" charset="0"/>
              </a:rPr>
              <a:t>-9% </a:t>
            </a:r>
            <a:r>
              <a:rPr lang="ru-RU" b="1" dirty="0">
                <a:solidFill>
                  <a:srgbClr val="008000"/>
                </a:solidFill>
                <a:latin typeface="Verdana" pitchFamily="34" charset="0"/>
              </a:rPr>
              <a:t>в </a:t>
            </a:r>
            <a:r>
              <a:rPr lang="ru-RU" b="1" dirty="0" smtClean="0">
                <a:solidFill>
                  <a:srgbClr val="008000"/>
                </a:solidFill>
                <a:latin typeface="Verdana" pitchFamily="34" charset="0"/>
              </a:rPr>
              <a:t>упаковках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06" y="1514131"/>
            <a:ext cx="10406153" cy="49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08533" y="277660"/>
            <a:ext cx="81873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Прогнозы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48" y="1033508"/>
            <a:ext cx="10315326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5720" y="1916834"/>
            <a:ext cx="504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Актуальная информация</a:t>
            </a:r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 </a:t>
            </a:r>
            <a:r>
              <a:rPr lang="ru-RU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фармрынке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rgbClr val="0B9342"/>
              </a:solidFill>
            </a:endParaRPr>
          </a:p>
          <a:p>
            <a:pPr algn="ctr"/>
            <a:r>
              <a:rPr lang="en-US" sz="2400" b="1" dirty="0">
                <a:solidFill>
                  <a:srgbClr val="0B9342"/>
                </a:solidFill>
                <a:latin typeface="Arial" charset="0"/>
                <a:ea typeface="Arial" charset="0"/>
              </a:rPr>
              <a:t>WWW.DSM.RU</a:t>
            </a:r>
            <a:endParaRPr lang="ru-RU" sz="2400" b="1" dirty="0">
              <a:solidFill>
                <a:srgbClr val="0B9342"/>
              </a:solidFill>
              <a:latin typeface="Arial" charset="0"/>
              <a:ea typeface="Arial" charset="0"/>
            </a:endParaRPr>
          </a:p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на страницах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DSM Group: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ru-RU" b="1" dirty="0"/>
          </a:p>
        </p:txBody>
      </p:sp>
      <p:pic>
        <p:nvPicPr>
          <p:cNvPr id="8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158" y="45187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44" y="45187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30" y="45187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16" y="4518720"/>
            <a:ext cx="457326" cy="457199"/>
          </a:xfrm>
          <a:prstGeom prst="rect">
            <a:avLst/>
          </a:prstGeom>
        </p:spPr>
      </p:pic>
      <p:pic>
        <p:nvPicPr>
          <p:cNvPr id="12" name="Рисунок 11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630" y="4521559"/>
            <a:ext cx="451520" cy="4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111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упаковках уровень потребления вышел в плюс относительно 2020 года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54" y="1368322"/>
            <a:ext cx="10032707" cy="50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111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2021 год растет в рублях относительно 2019 года, но заметно снижается в упаковках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1" y="1682151"/>
            <a:ext cx="10327523" cy="412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11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Без учета марта прирост рынка положительный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54" y="1520760"/>
            <a:ext cx="10329118" cy="412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87236" y="249897"/>
            <a:ext cx="80494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Рост средневзвешенной стоимости упаковки за 7 месяцев - +14%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197" y="1364134"/>
            <a:ext cx="8388507" cy="487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7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07572" y="249897"/>
            <a:ext cx="8728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В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целом инфляция на лекарства в 2021 году 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отсутствует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24" y="1399228"/>
            <a:ext cx="9545896" cy="46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83363" y="280377"/>
            <a:ext cx="8728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Основной рост цен отмечен в сегменте от 50 до 150 рублей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025" y="1327166"/>
            <a:ext cx="9513406" cy="463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C636BACD-FC9E-4803-B2FE-5AD23374D20B}" vid="{F7F73448-CAD5-4FA4-97DD-6F7B99D9A76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64491</TotalTime>
  <Words>700</Words>
  <Application>Microsoft Office PowerPoint</Application>
  <PresentationFormat>Широкоэкранный</PresentationFormat>
  <Paragraphs>111</Paragraphs>
  <Slides>38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Verdana</vt:lpstr>
      <vt:lpstr>Тема1</vt:lpstr>
      <vt:lpstr>Аптечный рынок России  Итоги июль 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Нечаева Юлия</dc:creator>
  <cp:lastModifiedBy>Нечаева Юлия</cp:lastModifiedBy>
  <cp:revision>686</cp:revision>
  <cp:lastPrinted>2020-10-01T16:09:55Z</cp:lastPrinted>
  <dcterms:created xsi:type="dcterms:W3CDTF">2019-05-06T15:42:07Z</dcterms:created>
  <dcterms:modified xsi:type="dcterms:W3CDTF">2021-09-02T13:19:18Z</dcterms:modified>
</cp:coreProperties>
</file>