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74" r:id="rId2"/>
    <p:sldId id="257" r:id="rId3"/>
    <p:sldId id="264" r:id="rId4"/>
    <p:sldId id="269" r:id="rId5"/>
    <p:sldId id="271" r:id="rId6"/>
    <p:sldId id="272" r:id="rId7"/>
    <p:sldId id="273" r:id="rId8"/>
    <p:sldId id="258" r:id="rId9"/>
    <p:sldId id="259" r:id="rId10"/>
    <p:sldId id="260" r:id="rId11"/>
    <p:sldId id="265" r:id="rId12"/>
    <p:sldId id="275" r:id="rId13"/>
    <p:sldId id="276" r:id="rId14"/>
    <p:sldId id="263" r:id="rId15"/>
    <p:sldId id="266" r:id="rId16"/>
  </p:sldIdLst>
  <p:sldSz cx="12192000" cy="6858000"/>
  <p:notesSz cx="6858000" cy="9144000"/>
  <p:embeddedFontLst>
    <p:embeddedFont>
      <p:font typeface="Montserrat" pitchFamily="2" charset="0"/>
      <p:regular r:id="rId18"/>
      <p:bold r:id="rId19"/>
      <p:italic r:id="rId20"/>
      <p:boldItalic r:id="rId21"/>
    </p:embeddedFont>
    <p:embeddedFont>
      <p:font typeface="Montserrat Medium" pitchFamily="2" charset="0"/>
      <p:regular r:id="rId22"/>
      <p:italic r:id="rId23"/>
    </p:embeddedFont>
    <p:embeddedFont>
      <p:font typeface="Montserrat SemiBold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gbnUEnGFpzj/x9ULpQEapaQKma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1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9243" autoAdjust="0"/>
  </p:normalViewPr>
  <p:slideViewPr>
    <p:cSldViewPr snapToGrid="0">
      <p:cViewPr varScale="1">
        <p:scale>
          <a:sx n="103" d="100"/>
          <a:sy n="103" d="100"/>
        </p:scale>
        <p:origin x="82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font" Target="fonts/font1.fntdata" /><Relationship Id="rId26" Type="http://schemas.openxmlformats.org/officeDocument/2006/relationships/font" Target="fonts/font9.fntdata" /><Relationship Id="rId3" Type="http://schemas.openxmlformats.org/officeDocument/2006/relationships/slide" Target="slides/slide2.xml" /><Relationship Id="rId21" Type="http://schemas.openxmlformats.org/officeDocument/2006/relationships/font" Target="fonts/font4.fntdata" /><Relationship Id="rId34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5" Type="http://schemas.openxmlformats.org/officeDocument/2006/relationships/font" Target="fonts/font8.fntdata" /><Relationship Id="rId33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font" Target="fonts/font3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font" Target="fonts/font7.fntdata" /><Relationship Id="rId32" Type="http://customschemas.google.com/relationships/presentationmetadata" Target="metadata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font" Target="fonts/font6.fntdata" /><Relationship Id="rId36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font" Target="fonts/font2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font" Target="fonts/font5.fntdata" /><Relationship Id="rId27" Type="http://schemas.openxmlformats.org/officeDocument/2006/relationships/font" Target="fonts/font10.fntdata" /><Relationship Id="rId35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70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d9b2b5ca9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9d9b2b5ca9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d9b2b5ca9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9d9b2b5ca9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7889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d9b2b5ca9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9d9b2b5ca9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5837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d9b2b5ca9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9d9b2b5ca9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4420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d9b2b5ca9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9d9b2b5ca9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4043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463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15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"/>
          <p:cNvSpPr/>
          <p:nvPr/>
        </p:nvSpPr>
        <p:spPr>
          <a:xfrm>
            <a:off x="1073634" y="3237525"/>
            <a:ext cx="1232205" cy="407544"/>
          </a:xfrm>
          <a:prstGeom prst="roundRect">
            <a:avLst>
              <a:gd name="adj" fmla="val 50000"/>
            </a:avLst>
          </a:prstGeom>
          <a:solidFill>
            <a:srgbClr val="441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2539165" y="1773239"/>
            <a:ext cx="5077522" cy="401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SemiBold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057159" y="3779090"/>
            <a:ext cx="8926191" cy="1338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4" name="Google Shape;1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5969" y="1450593"/>
            <a:ext cx="1670400" cy="16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4"/>
          <p:cNvSpPr>
            <a:spLocks noGrp="1"/>
          </p:cNvSpPr>
          <p:nvPr>
            <p:ph type="pic" idx="2"/>
          </p:nvPr>
        </p:nvSpPr>
        <p:spPr>
          <a:xfrm>
            <a:off x="1101364" y="1609794"/>
            <a:ext cx="1188000" cy="118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3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3"/>
          </p:nvPr>
        </p:nvSpPr>
        <p:spPr>
          <a:xfrm>
            <a:off x="2544249" y="2223407"/>
            <a:ext cx="2958788" cy="535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4"/>
          </p:nvPr>
        </p:nvSpPr>
        <p:spPr>
          <a:xfrm>
            <a:off x="1269914" y="3277040"/>
            <a:ext cx="850900" cy="289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>
  <p:cSld name="Рисунок с подписью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1059185" y="1272540"/>
            <a:ext cx="3712840" cy="1226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>
            <a:spLocks noGrp="1"/>
          </p:cNvSpPr>
          <p:nvPr>
            <p:ph type="pic" idx="2"/>
          </p:nvPr>
        </p:nvSpPr>
        <p:spPr>
          <a:xfrm>
            <a:off x="4998720" y="1272540"/>
            <a:ext cx="6135342" cy="4588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1059185" y="2743200"/>
            <a:ext cx="3712840" cy="312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" name="Google Shape;55;p13"/>
          <p:cNvSpPr>
            <a:spLocks noGrp="1"/>
          </p:cNvSpPr>
          <p:nvPr>
            <p:ph type="pic" idx="3"/>
          </p:nvPr>
        </p:nvSpPr>
        <p:spPr>
          <a:xfrm>
            <a:off x="9831097" y="5994717"/>
            <a:ext cx="1302964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3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>
  <p:cSld name="Заголовок и вертикальный текст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925830" y="1294765"/>
            <a:ext cx="100736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 rot="5400000">
            <a:off x="4543743" y="-862648"/>
            <a:ext cx="2837815" cy="1007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>
            <a:spLocks noGrp="1"/>
          </p:cNvSpPr>
          <p:nvPr>
            <p:ph type="pic" idx="2"/>
          </p:nvPr>
        </p:nvSpPr>
        <p:spPr>
          <a:xfrm>
            <a:off x="9831097" y="5994717"/>
            <a:ext cx="1302964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3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>
  <p:cSld name="Вертикальный заголовок и текст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 rot="5400000">
            <a:off x="7810576" y="2269595"/>
            <a:ext cx="4312921" cy="233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 rot="5400000">
            <a:off x="2336143" y="3200"/>
            <a:ext cx="4312921" cy="686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9831097" y="5994717"/>
            <a:ext cx="1302964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3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>
  <p:cSld name="1_Заголовок и объект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1059184" y="1268461"/>
            <a:ext cx="1007487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1059184" y="2728961"/>
            <a:ext cx="10074878" cy="313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>
            <a:spLocks noGrp="1"/>
          </p:cNvSpPr>
          <p:nvPr>
            <p:ph type="pic" idx="2"/>
          </p:nvPr>
        </p:nvSpPr>
        <p:spPr>
          <a:xfrm>
            <a:off x="9831097" y="5994717"/>
            <a:ext cx="1302964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3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Заголовок раздела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1059185" y="1270297"/>
            <a:ext cx="1007487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Semi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1059185" y="4238943"/>
            <a:ext cx="1007487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A8C"/>
              </a:buClr>
              <a:buSzPts val="2400"/>
              <a:buNone/>
              <a:defRPr sz="2400">
                <a:solidFill>
                  <a:srgbClr val="888A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8C"/>
              </a:buClr>
              <a:buSzPts val="2000"/>
              <a:buNone/>
              <a:defRPr sz="2000">
                <a:solidFill>
                  <a:srgbClr val="888A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8C"/>
              </a:buClr>
              <a:buSzPts val="1800"/>
              <a:buNone/>
              <a:defRPr sz="1800">
                <a:solidFill>
                  <a:srgbClr val="888A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8C"/>
              </a:buClr>
              <a:buSzPts val="1600"/>
              <a:buNone/>
              <a:defRPr sz="1600">
                <a:solidFill>
                  <a:srgbClr val="888A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8C"/>
              </a:buClr>
              <a:buSzPts val="1600"/>
              <a:buNone/>
              <a:defRPr sz="1600">
                <a:solidFill>
                  <a:srgbClr val="888A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8C"/>
              </a:buClr>
              <a:buSzPts val="1600"/>
              <a:buNone/>
              <a:defRPr sz="1600">
                <a:solidFill>
                  <a:srgbClr val="888A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8C"/>
              </a:buClr>
              <a:buSzPts val="1600"/>
              <a:buNone/>
              <a:defRPr sz="1600">
                <a:solidFill>
                  <a:srgbClr val="888A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8C"/>
              </a:buClr>
              <a:buSzPts val="1600"/>
              <a:buNone/>
              <a:defRPr sz="1600">
                <a:solidFill>
                  <a:srgbClr val="888A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8C"/>
              </a:buClr>
              <a:buSzPts val="1600"/>
              <a:buNone/>
              <a:defRPr sz="1600">
                <a:solidFill>
                  <a:srgbClr val="888A8C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6"/>
          <p:cNvSpPr>
            <a:spLocks noGrp="1"/>
          </p:cNvSpPr>
          <p:nvPr>
            <p:ph type="pic" idx="2"/>
          </p:nvPr>
        </p:nvSpPr>
        <p:spPr>
          <a:xfrm>
            <a:off x="9831097" y="5994717"/>
            <a:ext cx="1302964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3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>
  <p:cSld name="Два объекта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1059184" y="1294891"/>
            <a:ext cx="100748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1059185" y="2732405"/>
            <a:ext cx="4740878" cy="305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2"/>
          </p:nvPr>
        </p:nvSpPr>
        <p:spPr>
          <a:xfrm>
            <a:off x="6393185" y="2732405"/>
            <a:ext cx="4740878" cy="305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>
            <a:spLocks noGrp="1"/>
          </p:cNvSpPr>
          <p:nvPr>
            <p:ph type="pic" idx="3"/>
          </p:nvPr>
        </p:nvSpPr>
        <p:spPr>
          <a:xfrm>
            <a:off x="9831097" y="5994717"/>
            <a:ext cx="1302964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3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>
  <p:cSld name="Сравнение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059185" y="1262627"/>
            <a:ext cx="10074878" cy="938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1059184" y="2473643"/>
            <a:ext cx="4938391" cy="58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1059184" y="3297555"/>
            <a:ext cx="4938391" cy="2607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3"/>
          </p:nvPr>
        </p:nvSpPr>
        <p:spPr>
          <a:xfrm>
            <a:off x="6392677" y="2473643"/>
            <a:ext cx="4741386" cy="58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4"/>
          </p:nvPr>
        </p:nvSpPr>
        <p:spPr>
          <a:xfrm>
            <a:off x="6392677" y="3297555"/>
            <a:ext cx="4741386" cy="2607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>
            <a:spLocks noGrp="1"/>
          </p:cNvSpPr>
          <p:nvPr>
            <p:ph type="pic" idx="5"/>
          </p:nvPr>
        </p:nvSpPr>
        <p:spPr>
          <a:xfrm>
            <a:off x="9831097" y="5994717"/>
            <a:ext cx="1302964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3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1059185" y="1279525"/>
            <a:ext cx="100748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>
            <a:spLocks noGrp="1"/>
          </p:cNvSpPr>
          <p:nvPr>
            <p:ph type="pic" idx="2"/>
          </p:nvPr>
        </p:nvSpPr>
        <p:spPr>
          <a:xfrm>
            <a:off x="9831097" y="5994717"/>
            <a:ext cx="1302964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3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>
  <p:cSld name="Пустой слайд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>
            <a:spLocks noGrp="1"/>
          </p:cNvSpPr>
          <p:nvPr>
            <p:ph type="pic" idx="2"/>
          </p:nvPr>
        </p:nvSpPr>
        <p:spPr>
          <a:xfrm>
            <a:off x="9831097" y="5994717"/>
            <a:ext cx="1302964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3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устой слайд">
  <p:cSld name="1_Пустой слайд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1"/>
          <p:cNvSpPr>
            <a:spLocks noGrp="1"/>
          </p:cNvSpPr>
          <p:nvPr>
            <p:ph type="pic" idx="2"/>
          </p:nvPr>
        </p:nvSpPr>
        <p:spPr>
          <a:xfrm>
            <a:off x="9831097" y="5994717"/>
            <a:ext cx="1302964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3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>
  <p:cSld name="Объект с подписью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1059185" y="1280160"/>
            <a:ext cx="371284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5183188" y="1280160"/>
            <a:ext cx="5950874" cy="45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1059185" y="2421624"/>
            <a:ext cx="3712840" cy="344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" name="Google Shape;50;p12"/>
          <p:cNvSpPr>
            <a:spLocks noGrp="1"/>
          </p:cNvSpPr>
          <p:nvPr>
            <p:ph type="pic" idx="3"/>
          </p:nvPr>
        </p:nvSpPr>
        <p:spPr>
          <a:xfrm>
            <a:off x="9831097" y="5994717"/>
            <a:ext cx="1302964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3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1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3"/>
          <p:cNvSpPr txBox="1">
            <a:spLocks noGrp="1"/>
          </p:cNvSpPr>
          <p:nvPr>
            <p:ph type="title"/>
          </p:nvPr>
        </p:nvSpPr>
        <p:spPr>
          <a:xfrm>
            <a:off x="925830" y="1294765"/>
            <a:ext cx="100736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body" idx="1"/>
          </p:nvPr>
        </p:nvSpPr>
        <p:spPr>
          <a:xfrm>
            <a:off x="925830" y="2755265"/>
            <a:ext cx="10073640" cy="283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6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3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6.png" /><Relationship Id="rId4" Type="http://schemas.openxmlformats.org/officeDocument/2006/relationships/image" Target="../media/image8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png" /><Relationship Id="rId5" Type="http://schemas.openxmlformats.org/officeDocument/2006/relationships/image" Target="../media/image12.png" /><Relationship Id="rId4" Type="http://schemas.openxmlformats.org/officeDocument/2006/relationships/image" Target="../media/image11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 /><Relationship Id="rId2" Type="http://schemas.openxmlformats.org/officeDocument/2006/relationships/slideLayout" Target="../slideLayouts/slideLayout2.xml" /><Relationship Id="rId1" Type="http://schemas.openxmlformats.org/officeDocument/2006/relationships/themeOverride" Target="../theme/themeOverride1.xml" /><Relationship Id="rId5" Type="http://schemas.openxmlformats.org/officeDocument/2006/relationships/image" Target="../media/image6.png" /><Relationship Id="rId4" Type="http://schemas.openxmlformats.org/officeDocument/2006/relationships/image" Target="../media/image15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6.png" /><Relationship Id="rId4" Type="http://schemas.openxmlformats.org/officeDocument/2006/relationships/image" Target="../media/image17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6.png" /><Relationship Id="rId4" Type="http://schemas.openxmlformats.org/officeDocument/2006/relationships/image" Target="../media/image19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39164" y="1773239"/>
            <a:ext cx="6086089" cy="401249"/>
          </a:xfrm>
        </p:spPr>
        <p:txBody>
          <a:bodyPr>
            <a:normAutofit fontScale="90000"/>
          </a:bodyPr>
          <a:lstStyle/>
          <a:p>
            <a:pPr marL="0" indent="0" defTabSz="68580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</a:pPr>
            <a:r>
              <a:rPr lang="ru-RU" dirty="0">
                <a:ea typeface="BatangChe" panose="02030609000101010101" pitchFamily="49" charset="-127"/>
                <a:cs typeface="MoolBoran" panose="020F0502020204030204" pitchFamily="34" charset="0"/>
              </a:rPr>
              <a:t>Нечаева Юлия</a:t>
            </a:r>
            <a:endParaRPr lang="en-US" dirty="0">
              <a:ea typeface="BatangChe" panose="02030609000101010101" pitchFamily="49" charset="-127"/>
              <a:cs typeface="MoolBoran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8029" y="3726336"/>
            <a:ext cx="6057639" cy="2129341"/>
          </a:xfrm>
        </p:spPr>
        <p:txBody>
          <a:bodyPr/>
          <a:lstStyle/>
          <a:p>
            <a:pPr marL="0" indent="0"/>
            <a:r>
              <a:rPr lang="ru-RU" dirty="0" err="1"/>
              <a:t>Фармитоги</a:t>
            </a:r>
            <a:r>
              <a:rPr lang="ru-RU" dirty="0"/>
              <a:t> в период </a:t>
            </a:r>
            <a:r>
              <a:rPr lang="en-US" dirty="0" err="1"/>
              <a:t>Covid</a:t>
            </a:r>
            <a:r>
              <a:rPr lang="ru-RU" dirty="0"/>
              <a:t>-19</a:t>
            </a:r>
            <a:endParaRPr lang="ru-RU" b="1" dirty="0">
              <a:latin typeface="Montserrat SemiBold" panose="00000700000000000000" pitchFamily="2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9164" y="2174488"/>
            <a:ext cx="6086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Bef>
                <a:spcPct val="0"/>
              </a:spcBef>
              <a:spcAft>
                <a:spcPts val="450"/>
              </a:spcAft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-52"/>
                <a:ea typeface="BatangChe" panose="02030609000101010101" pitchFamily="49" charset="-127"/>
                <a:cs typeface="MoolBoran" panose="020F0502020204030204" pitchFamily="34" charset="0"/>
              </a:rPr>
              <a:t>DSM Group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49568" y="3218772"/>
            <a:ext cx="891591" cy="379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Montserrat Medium" panose="00000600000000000000" pitchFamily="2" charset="-52"/>
              </a:rPr>
              <a:t>Доклад</a:t>
            </a:r>
            <a:endParaRPr lang="ru-RU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" b="67"/>
          <a:stretch>
            <a:fillRect/>
          </a:stretch>
        </p:blipFill>
        <p:spPr/>
      </p:pic>
      <p:pic>
        <p:nvPicPr>
          <p:cNvPr id="10" name="Рисунок 9" descr="cid:image006.png@01D4D818.321579F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084" y="489140"/>
            <a:ext cx="1120593" cy="620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4238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536" y="563145"/>
            <a:ext cx="6134718" cy="578612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44107A"/>
                </a:solidFill>
              </a:rPr>
              <a:t>Спрос на дешевые препараты снижается</a:t>
            </a:r>
          </a:p>
        </p:txBody>
      </p:sp>
      <p:pic>
        <p:nvPicPr>
          <p:cNvPr id="5" name="Рисунок 4" descr="cid:image006.png@01D4D818.321579F0"/>
          <p:cNvPicPr>
            <a:picLocks noGrp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1" b="678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1794933" y="1823815"/>
            <a:ext cx="8602132" cy="3264909"/>
            <a:chOff x="685799" y="886641"/>
            <a:chExt cx="9079007" cy="2793541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799" y="886641"/>
              <a:ext cx="9079007" cy="2793541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5448300" y="1428750"/>
              <a:ext cx="733425" cy="4667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74135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84" y="1894227"/>
            <a:ext cx="10094626" cy="3112509"/>
          </a:xfrm>
          <a:prstGeom prst="rect">
            <a:avLst/>
          </a:prstGeom>
        </p:spPr>
      </p:pic>
      <p:pic>
        <p:nvPicPr>
          <p:cNvPr id="6" name="Рисунок 5" descr="cid:image006.png@01D4D818.321579F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404" y="6002809"/>
            <a:ext cx="1120593" cy="620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427536" y="563145"/>
            <a:ext cx="6134718" cy="578612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44107A"/>
                </a:solidFill>
              </a:rPr>
              <a:t>Спрос на дешевые препараты снижается</a:t>
            </a:r>
          </a:p>
        </p:txBody>
      </p:sp>
    </p:spTree>
    <p:extLst>
      <p:ext uri="{BB962C8B-B14F-4D97-AF65-F5344CB8AC3E}">
        <p14:creationId xmlns:p14="http://schemas.microsoft.com/office/powerpoint/2010/main" val="1146401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0172" y="485191"/>
            <a:ext cx="6461289" cy="643926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ru-RU" sz="2400" dirty="0">
                <a:solidFill>
                  <a:srgbClr val="44107A"/>
                </a:solidFill>
              </a:rPr>
              <a:t>Переключение на большую упаковку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94" y="1815963"/>
            <a:ext cx="4686951" cy="3354654"/>
          </a:xfrm>
          <a:prstGeom prst="rect">
            <a:avLst/>
          </a:prstGeom>
        </p:spPr>
      </p:pic>
      <p:pic>
        <p:nvPicPr>
          <p:cNvPr id="10" name="Рисунок 9" descr="cid:image006.png@01D4D818.321579F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404" y="6002809"/>
            <a:ext cx="1120593" cy="620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507509-55AD-8345-A9A7-A7D20C517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732" y="2007547"/>
            <a:ext cx="5925433" cy="306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1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2850" y="391885"/>
            <a:ext cx="6377314" cy="933176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44107A"/>
                </a:solidFill>
              </a:rPr>
              <a:t>Смещение спроса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972" y="1867484"/>
            <a:ext cx="7046232" cy="3676112"/>
          </a:xfrm>
          <a:prstGeom prst="rect">
            <a:avLst/>
          </a:prstGeom>
        </p:spPr>
      </p:pic>
      <p:pic>
        <p:nvPicPr>
          <p:cNvPr id="10" name="Рисунок 9" descr="cid:image006.png@01D4D818.321579F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404" y="6002809"/>
            <a:ext cx="1120593" cy="620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51777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2850" y="391885"/>
            <a:ext cx="6377314" cy="933176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44107A"/>
                </a:solidFill>
              </a:rPr>
              <a:t>В упаковках растут только препараты групп </a:t>
            </a:r>
            <a:r>
              <a:rPr lang="en-US" sz="2400" dirty="0">
                <a:solidFill>
                  <a:srgbClr val="44107A"/>
                </a:solidFill>
              </a:rPr>
              <a:t>J</a:t>
            </a:r>
            <a:r>
              <a:rPr lang="ru-RU" sz="2400" dirty="0">
                <a:solidFill>
                  <a:srgbClr val="44107A"/>
                </a:solidFill>
              </a:rPr>
              <a:t> и </a:t>
            </a:r>
            <a:r>
              <a:rPr lang="en-US" sz="2400" dirty="0">
                <a:solidFill>
                  <a:srgbClr val="44107A"/>
                </a:solidFill>
              </a:rPr>
              <a:t>L</a:t>
            </a:r>
            <a:endParaRPr lang="ru-RU" sz="2400" dirty="0">
              <a:solidFill>
                <a:srgbClr val="44107A"/>
              </a:solidFill>
            </a:endParaRPr>
          </a:p>
        </p:txBody>
      </p:sp>
      <p:pic>
        <p:nvPicPr>
          <p:cNvPr id="10" name="Рисунок 9" descr="cid:image006.png@01D4D818.321579F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404" y="6002809"/>
            <a:ext cx="1120593" cy="620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425" y="1726163"/>
            <a:ext cx="6976779" cy="363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69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6686" y="401216"/>
            <a:ext cx="6876661" cy="933176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ru-RU" sz="2400" dirty="0">
                <a:solidFill>
                  <a:srgbClr val="44107A"/>
                </a:solidFill>
              </a:rPr>
              <a:t>Прогнозы: по итогам года +8% в рублях, -3% в упаковках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184" y="1842496"/>
            <a:ext cx="6288522" cy="3621961"/>
          </a:xfrm>
          <a:prstGeom prst="rect">
            <a:avLst/>
          </a:prstGeom>
        </p:spPr>
      </p:pic>
      <p:pic>
        <p:nvPicPr>
          <p:cNvPr id="7" name="Рисунок 6" descr="cid:image006.png@01D4D818.321579F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404" y="6002809"/>
            <a:ext cx="1120593" cy="620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6711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d9b2b5ca9_2_2"/>
          <p:cNvSpPr txBox="1">
            <a:spLocks noGrp="1"/>
          </p:cNvSpPr>
          <p:nvPr>
            <p:ph type="title"/>
          </p:nvPr>
        </p:nvSpPr>
        <p:spPr>
          <a:xfrm>
            <a:off x="4535974" y="257645"/>
            <a:ext cx="5533413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ru-RU" sz="2400" dirty="0">
                <a:solidFill>
                  <a:srgbClr val="44107A"/>
                </a:solidFill>
              </a:rPr>
              <a:t>Итоги 8 месяцев: динамика положительная</a:t>
            </a:r>
            <a:endParaRPr sz="2400" dirty="0">
              <a:solidFill>
                <a:srgbClr val="44107A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64" y="1906205"/>
            <a:ext cx="5132869" cy="37209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660" y="1894647"/>
            <a:ext cx="4027583" cy="3720914"/>
          </a:xfrm>
          <a:prstGeom prst="rect">
            <a:avLst/>
          </a:prstGeom>
        </p:spPr>
      </p:pic>
      <p:pic>
        <p:nvPicPr>
          <p:cNvPr id="8" name="Рисунок 7" descr="cid:image006.png@01D4D818.321579F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404" y="6002809"/>
            <a:ext cx="1120593" cy="620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7009" y="220711"/>
            <a:ext cx="52578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ru-RU" sz="2400" dirty="0">
                <a:solidFill>
                  <a:srgbClr val="44107A"/>
                </a:solidFill>
              </a:rPr>
              <a:t>Без учета марта рынок растет в рублях в 2 раза меньше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537" y="1927274"/>
            <a:ext cx="8660693" cy="3559126"/>
          </a:xfrm>
          <a:prstGeom prst="rect">
            <a:avLst/>
          </a:prstGeom>
        </p:spPr>
      </p:pic>
      <p:pic>
        <p:nvPicPr>
          <p:cNvPr id="7" name="Рисунок 6" descr="cid:image006.png@01D4D818.321579F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404" y="6002809"/>
            <a:ext cx="1120593" cy="620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55749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272" y="2090965"/>
            <a:ext cx="3056723" cy="3155450"/>
          </a:xfrm>
          <a:prstGeom prst="rect">
            <a:avLst/>
          </a:prstGeom>
        </p:spPr>
      </p:pic>
      <p:sp>
        <p:nvSpPr>
          <p:cNvPr id="77" name="Google Shape;77;g9d9b2b5ca9_2_2"/>
          <p:cNvSpPr txBox="1">
            <a:spLocks noGrp="1"/>
          </p:cNvSpPr>
          <p:nvPr>
            <p:ph type="title"/>
          </p:nvPr>
        </p:nvSpPr>
        <p:spPr>
          <a:xfrm>
            <a:off x="4568272" y="447674"/>
            <a:ext cx="6046466" cy="87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ru-RU" sz="2400" dirty="0">
                <a:solidFill>
                  <a:srgbClr val="44107A"/>
                </a:solidFill>
              </a:rPr>
              <a:t>Итоги 8 месяцев: динамика положительная</a:t>
            </a:r>
            <a:endParaRPr sz="2400" dirty="0">
              <a:solidFill>
                <a:srgbClr val="44107A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4732" y="1944773"/>
            <a:ext cx="4394530" cy="34321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790" y="2385097"/>
            <a:ext cx="4300364" cy="2567187"/>
          </a:xfrm>
          <a:prstGeom prst="rect">
            <a:avLst/>
          </a:prstGeom>
        </p:spPr>
      </p:pic>
      <p:pic>
        <p:nvPicPr>
          <p:cNvPr id="11" name="Рисунок 10" descr="cid:image006.png@01D4D818.321579F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404" y="6002809"/>
            <a:ext cx="1120593" cy="620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38083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d9b2b5ca9_2_2"/>
          <p:cNvSpPr txBox="1">
            <a:spLocks noGrp="1"/>
          </p:cNvSpPr>
          <p:nvPr>
            <p:ph type="title"/>
          </p:nvPr>
        </p:nvSpPr>
        <p:spPr>
          <a:xfrm>
            <a:off x="4440559" y="230236"/>
            <a:ext cx="5960741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ru-RU" sz="2400" dirty="0">
                <a:solidFill>
                  <a:srgbClr val="44107A"/>
                </a:solidFill>
              </a:rPr>
              <a:t>ТОП-20 аптечных сетей занимают 60,1% рынка (34,4 тыс. точек)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475" y="1628775"/>
            <a:ext cx="8192389" cy="3921232"/>
          </a:xfrm>
          <a:prstGeom prst="rect">
            <a:avLst/>
          </a:prstGeom>
        </p:spPr>
      </p:pic>
      <p:pic>
        <p:nvPicPr>
          <p:cNvPr id="6" name="Рисунок 5" descr="cid:image006.png@01D4D818.321579F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404" y="6002809"/>
            <a:ext cx="1120593" cy="620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98141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d9b2b5ca9_2_2"/>
          <p:cNvSpPr txBox="1">
            <a:spLocks noGrp="1"/>
          </p:cNvSpPr>
          <p:nvPr>
            <p:ph type="title"/>
          </p:nvPr>
        </p:nvSpPr>
        <p:spPr>
          <a:xfrm>
            <a:off x="4474186" y="214102"/>
            <a:ext cx="7123763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ru-RU" sz="2400" dirty="0">
                <a:solidFill>
                  <a:srgbClr val="44107A"/>
                </a:solidFill>
              </a:rPr>
              <a:t>Альтернативные объединения аптек становятся более популярными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147" y="1674920"/>
            <a:ext cx="6840731" cy="3830141"/>
          </a:xfrm>
          <a:prstGeom prst="rect">
            <a:avLst/>
          </a:prstGeom>
        </p:spPr>
      </p:pic>
      <p:pic>
        <p:nvPicPr>
          <p:cNvPr id="7" name="Рисунок 6" descr="cid:image006.png@01D4D818.321579F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404" y="6002809"/>
            <a:ext cx="1120593" cy="620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04010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d9b2b5ca9_2_2"/>
          <p:cNvSpPr txBox="1">
            <a:spLocks noGrp="1"/>
          </p:cNvSpPr>
          <p:nvPr>
            <p:ph type="title"/>
          </p:nvPr>
        </p:nvSpPr>
        <p:spPr>
          <a:xfrm>
            <a:off x="4436865" y="186110"/>
            <a:ext cx="648252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44107A"/>
                </a:solidFill>
              </a:rPr>
              <a:t>В марте, июне 2020 доля </a:t>
            </a:r>
            <a:r>
              <a:rPr lang="ru-RU" sz="2400" dirty="0" err="1">
                <a:solidFill>
                  <a:srgbClr val="44107A"/>
                </a:solidFill>
              </a:rPr>
              <a:t>On-line</a:t>
            </a:r>
            <a:br>
              <a:rPr lang="en-US" sz="2400" dirty="0">
                <a:solidFill>
                  <a:srgbClr val="44107A"/>
                </a:solidFill>
              </a:rPr>
            </a:br>
            <a:r>
              <a:rPr lang="ru-RU" sz="2400" dirty="0">
                <a:solidFill>
                  <a:srgbClr val="44107A"/>
                </a:solidFill>
              </a:rPr>
              <a:t>в аптечных продажах достигала пика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334" y="1726277"/>
            <a:ext cx="7772070" cy="3914632"/>
          </a:xfrm>
          <a:prstGeom prst="rect">
            <a:avLst/>
          </a:prstGeom>
        </p:spPr>
      </p:pic>
      <p:pic>
        <p:nvPicPr>
          <p:cNvPr id="6" name="Рисунок 5" descr="cid:image006.png@01D4D818.321579F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404" y="6002809"/>
            <a:ext cx="1120593" cy="620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3475609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5528" y="541176"/>
            <a:ext cx="6507941" cy="634596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ru-RU" sz="2400" dirty="0">
                <a:solidFill>
                  <a:srgbClr val="44107A"/>
                </a:solidFill>
              </a:rPr>
              <a:t>Летом цены на лекарства снижаются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2081339"/>
            <a:ext cx="5672667" cy="27277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648" y="2081339"/>
            <a:ext cx="5070582" cy="3015903"/>
          </a:xfrm>
          <a:prstGeom prst="rect">
            <a:avLst/>
          </a:prstGeom>
        </p:spPr>
      </p:pic>
      <p:pic>
        <p:nvPicPr>
          <p:cNvPr id="7" name="Рисунок 6" descr="cid:image006.png@01D4D818.321579F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404" y="6002809"/>
            <a:ext cx="1120593" cy="620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99424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8773" y="503853"/>
            <a:ext cx="6769200" cy="69991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400" dirty="0">
                <a:solidFill>
                  <a:srgbClr val="44107A"/>
                </a:solidFill>
              </a:rPr>
              <a:t>Потребление дорогостоящих препаратов растет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71" y="1975292"/>
            <a:ext cx="5135650" cy="32559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621" y="2037877"/>
            <a:ext cx="5910574" cy="2842106"/>
          </a:xfrm>
          <a:prstGeom prst="rect">
            <a:avLst/>
          </a:prstGeom>
        </p:spPr>
      </p:pic>
      <p:pic>
        <p:nvPicPr>
          <p:cNvPr id="9" name="Рисунок 8" descr="cid:image006.png@01D4D818.321579F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404" y="6002809"/>
            <a:ext cx="1120593" cy="620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88687507"/>
      </p:ext>
    </p:extLst>
  </p:cSld>
  <p:clrMapOvr>
    <a:masterClrMapping/>
  </p:clrMapOvr>
</p:sld>
</file>

<file path=ppt/theme/theme1.xml><?xml version="1.0" encoding="utf-8"?>
<a:theme xmlns:a="http://schemas.openxmlformats.org/drawingml/2006/main" name="Digital Pharma 2019">
  <a:themeElements>
    <a:clrScheme name="Digital Pharma 2019">
      <a:dk1>
        <a:srgbClr val="04202F"/>
      </a:dk1>
      <a:lt1>
        <a:srgbClr val="FFFFFF"/>
      </a:lt1>
      <a:dk2>
        <a:srgbClr val="16255B"/>
      </a:dk2>
      <a:lt2>
        <a:srgbClr val="F3F3F3"/>
      </a:lt2>
      <a:accent1>
        <a:srgbClr val="2A36CE"/>
      </a:accent1>
      <a:accent2>
        <a:srgbClr val="F32F52"/>
      </a:accent2>
      <a:accent3>
        <a:srgbClr val="09137C"/>
      </a:accent3>
      <a:accent4>
        <a:srgbClr val="B12DFF"/>
      </a:accent4>
      <a:accent5>
        <a:srgbClr val="0886FA"/>
      </a:accent5>
      <a:accent6>
        <a:srgbClr val="08CEFA"/>
      </a:accent6>
      <a:hlink>
        <a:srgbClr val="0886FA"/>
      </a:hlink>
      <a:folHlink>
        <a:srgbClr val="B12D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gital Pharma 2019">
    <a:dk1>
      <a:srgbClr val="04202F"/>
    </a:dk1>
    <a:lt1>
      <a:srgbClr val="FFFFFF"/>
    </a:lt1>
    <a:dk2>
      <a:srgbClr val="16255B"/>
    </a:dk2>
    <a:lt2>
      <a:srgbClr val="F3F3F3"/>
    </a:lt2>
    <a:accent1>
      <a:srgbClr val="2A36CE"/>
    </a:accent1>
    <a:accent2>
      <a:srgbClr val="F32F52"/>
    </a:accent2>
    <a:accent3>
      <a:srgbClr val="09137C"/>
    </a:accent3>
    <a:accent4>
      <a:srgbClr val="B12DFF"/>
    </a:accent4>
    <a:accent5>
      <a:srgbClr val="0886FA"/>
    </a:accent5>
    <a:accent6>
      <a:srgbClr val="08CEFA"/>
    </a:accent6>
    <a:hlink>
      <a:srgbClr val="0886FA"/>
    </a:hlink>
    <a:folHlink>
      <a:srgbClr val="B12D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115</Words>
  <Application>Microsoft Office PowerPoint</Application>
  <PresentationFormat>Широкоэкранный</PresentationFormat>
  <Paragraphs>18</Paragraphs>
  <Slides>15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Digital Pharma 2019</vt:lpstr>
      <vt:lpstr>Нечаева Юлия</vt:lpstr>
      <vt:lpstr>Итоги 8 месяцев: динамика положительная</vt:lpstr>
      <vt:lpstr>Без учета марта рынок растет в рублях в 2 раза меньше</vt:lpstr>
      <vt:lpstr>Итоги 8 месяцев: динамика положительная</vt:lpstr>
      <vt:lpstr>ТОП-20 аптечных сетей занимают 60,1% рынка (34,4 тыс. точек)</vt:lpstr>
      <vt:lpstr>Альтернативные объединения аптек становятся более популярными</vt:lpstr>
      <vt:lpstr>В марте, июне 2020 доля On-line в аптечных продажах достигала пика</vt:lpstr>
      <vt:lpstr>Летом цены на лекарства снижаются</vt:lpstr>
      <vt:lpstr>Потребление дорогостоящих препаратов растет</vt:lpstr>
      <vt:lpstr>Спрос на дешевые препараты снижается</vt:lpstr>
      <vt:lpstr>Спрос на дешевые препараты снижается</vt:lpstr>
      <vt:lpstr>Переключение на большую упаковку</vt:lpstr>
      <vt:lpstr>Смещение спроса</vt:lpstr>
      <vt:lpstr>В упаковках растут только препараты групп J и L</vt:lpstr>
      <vt:lpstr>Прогнозы: по итогам года +8% в рублях, -3% в упаковках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Фармитоги в период Covid-19</dc:title>
  <dc:creator>Ярослав</dc:creator>
  <cp:lastModifiedBy>Неизвестный пользователь</cp:lastModifiedBy>
  <cp:revision>9</cp:revision>
  <dcterms:created xsi:type="dcterms:W3CDTF">2020-10-02T04:34:23Z</dcterms:created>
  <dcterms:modified xsi:type="dcterms:W3CDTF">2020-10-22T10:08:59Z</dcterms:modified>
</cp:coreProperties>
</file>